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5"/>
  </p:notesMasterIdLst>
  <p:handoutMasterIdLst>
    <p:handoutMasterId r:id="rId15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510" r:id="rId13"/>
    <p:sldId id="268" r:id="rId14"/>
    <p:sldId id="269" r:id="rId15"/>
    <p:sldId id="305" r:id="rId16"/>
    <p:sldId id="498" r:id="rId17"/>
    <p:sldId id="303" r:id="rId18"/>
    <p:sldId id="500" r:id="rId19"/>
    <p:sldId id="270" r:id="rId20"/>
    <p:sldId id="473" r:id="rId21"/>
    <p:sldId id="470" r:id="rId22"/>
    <p:sldId id="479" r:id="rId23"/>
    <p:sldId id="271" r:id="rId24"/>
    <p:sldId id="474" r:id="rId25"/>
    <p:sldId id="480" r:id="rId26"/>
    <p:sldId id="483" r:id="rId27"/>
    <p:sldId id="472" r:id="rId28"/>
    <p:sldId id="476" r:id="rId29"/>
    <p:sldId id="477" r:id="rId30"/>
    <p:sldId id="478" r:id="rId31"/>
    <p:sldId id="471" r:id="rId32"/>
    <p:sldId id="484" r:id="rId33"/>
    <p:sldId id="485" r:id="rId34"/>
    <p:sldId id="481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95" r:id="rId45"/>
    <p:sldId id="496" r:id="rId46"/>
    <p:sldId id="497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454" r:id="rId66"/>
    <p:sldId id="457" r:id="rId67"/>
    <p:sldId id="394" r:id="rId68"/>
    <p:sldId id="395" r:id="rId69"/>
    <p:sldId id="396" r:id="rId70"/>
    <p:sldId id="469" r:id="rId71"/>
    <p:sldId id="397" r:id="rId72"/>
    <p:sldId id="399" r:id="rId73"/>
    <p:sldId id="400" r:id="rId74"/>
    <p:sldId id="401" r:id="rId75"/>
    <p:sldId id="402" r:id="rId76"/>
    <p:sldId id="403" r:id="rId77"/>
    <p:sldId id="404" r:id="rId78"/>
    <p:sldId id="405" r:id="rId79"/>
    <p:sldId id="458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453" r:id="rId92"/>
    <p:sldId id="336" r:id="rId93"/>
    <p:sldId id="337" r:id="rId94"/>
    <p:sldId id="338" r:id="rId95"/>
    <p:sldId id="341" r:id="rId96"/>
    <p:sldId id="342" r:id="rId97"/>
    <p:sldId id="343" r:id="rId98"/>
    <p:sldId id="344" r:id="rId99"/>
    <p:sldId id="345" r:id="rId100"/>
    <p:sldId id="348" r:id="rId101"/>
    <p:sldId id="349" r:id="rId102"/>
    <p:sldId id="350" r:id="rId103"/>
    <p:sldId id="351" r:id="rId104"/>
    <p:sldId id="352" r:id="rId105"/>
    <p:sldId id="358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6" r:id="rId117"/>
    <p:sldId id="379" r:id="rId118"/>
    <p:sldId id="380" r:id="rId119"/>
    <p:sldId id="381" r:id="rId120"/>
    <p:sldId id="382" r:id="rId121"/>
    <p:sldId id="388" r:id="rId122"/>
    <p:sldId id="389" r:id="rId123"/>
    <p:sldId id="390" r:id="rId124"/>
    <p:sldId id="406" r:id="rId125"/>
    <p:sldId id="407" r:id="rId126"/>
    <p:sldId id="408" r:id="rId127"/>
    <p:sldId id="409" r:id="rId128"/>
    <p:sldId id="410" r:id="rId129"/>
    <p:sldId id="459" r:id="rId130"/>
    <p:sldId id="460" r:id="rId131"/>
    <p:sldId id="461" r:id="rId132"/>
    <p:sldId id="467" r:id="rId133"/>
    <p:sldId id="468" r:id="rId134"/>
    <p:sldId id="411" r:id="rId135"/>
    <p:sldId id="464" r:id="rId136"/>
    <p:sldId id="465" r:id="rId137"/>
    <p:sldId id="412" r:id="rId138"/>
    <p:sldId id="413" r:id="rId139"/>
    <p:sldId id="466" r:id="rId140"/>
    <p:sldId id="420" r:id="rId141"/>
    <p:sldId id="422" r:id="rId142"/>
    <p:sldId id="427" r:id="rId143"/>
    <p:sldId id="428" r:id="rId144"/>
    <p:sldId id="429" r:id="rId145"/>
    <p:sldId id="443" r:id="rId146"/>
    <p:sldId id="444" r:id="rId147"/>
    <p:sldId id="445" r:id="rId148"/>
    <p:sldId id="446" r:id="rId149"/>
    <p:sldId id="448" r:id="rId150"/>
    <p:sldId id="449" r:id="rId151"/>
    <p:sldId id="450" r:id="rId152"/>
    <p:sldId id="451" r:id="rId153"/>
    <p:sldId id="452" r:id="rId1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044" autoAdjust="0"/>
    <p:restoredTop sz="94660"/>
  </p:normalViewPr>
  <p:slideViewPr>
    <p:cSldViewPr>
      <p:cViewPr varScale="1">
        <p:scale>
          <a:sx n="60" d="100"/>
          <a:sy n="60" d="100"/>
        </p:scale>
        <p:origin x="1136" y="4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1732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6B3DF-55E3-42DA-9803-8F145FA116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Copyright 2020 – Hauser, Izzo, Petrarca, Gleason &amp; Stillman, LLC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8C9AE-F389-4ED3-BB18-B3A564BF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34" y="154940"/>
            <a:ext cx="2436715" cy="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0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C57B-0157-4331-AF45-3CD8F8E4BD50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A7C1-6F56-4541-81CA-3CB7E879A3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8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6A7C1-6F56-4541-81CA-3CB7E879A3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6A7C1-6F56-4541-81CA-3CB7E879A3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6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6A7C1-6F56-4541-81CA-3CB7E879A3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8285" y="823470"/>
            <a:ext cx="658742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85FD-9A9E-4B12-8786-2954ECC2C622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7990-0A5B-4917-85EF-FAA50B003FC7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2583180" cy="5330825"/>
          </a:xfrm>
          <a:custGeom>
            <a:avLst/>
            <a:gdLst/>
            <a:ahLst/>
            <a:cxnLst/>
            <a:rect l="l" t="t" r="r" b="b"/>
            <a:pathLst>
              <a:path w="2583180" h="5330825">
                <a:moveTo>
                  <a:pt x="2583180" y="0"/>
                </a:moveTo>
                <a:lnTo>
                  <a:pt x="0" y="0"/>
                </a:lnTo>
                <a:lnTo>
                  <a:pt x="0" y="5330571"/>
                </a:lnTo>
                <a:lnTo>
                  <a:pt x="2583180" y="5330571"/>
                </a:lnTo>
                <a:lnTo>
                  <a:pt x="2583180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8862059" y="758951"/>
            <a:ext cx="281940" cy="5330825"/>
          </a:xfrm>
          <a:custGeom>
            <a:avLst/>
            <a:gdLst/>
            <a:ahLst/>
            <a:cxnLst/>
            <a:rect l="l" t="t" r="r" b="b"/>
            <a:pathLst>
              <a:path w="281940" h="5330825">
                <a:moveTo>
                  <a:pt x="281940" y="0"/>
                </a:moveTo>
                <a:lnTo>
                  <a:pt x="0" y="0"/>
                </a:lnTo>
                <a:lnTo>
                  <a:pt x="0" y="5330571"/>
                </a:lnTo>
                <a:lnTo>
                  <a:pt x="281940" y="5330571"/>
                </a:lnTo>
                <a:lnTo>
                  <a:pt x="281940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D38A-5A50-4932-BBD4-01D05E09AE1B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41C7-4590-40F8-B706-75F07C4A6D7C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C75C8-4D7D-4459-A7A3-EE8B7F2D7650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055" y="600455"/>
            <a:ext cx="8247888" cy="1259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066" y="1822366"/>
            <a:ext cx="7595867" cy="167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2D49C-7417-4450-A553-933EAF00134B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668" y="1577972"/>
            <a:ext cx="1570990" cy="8331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158115">
              <a:lnSpc>
                <a:spcPts val="3000"/>
              </a:lnSpc>
              <a:spcBef>
                <a:spcPts val="495"/>
              </a:spcBef>
            </a:pPr>
            <a:r>
              <a:rPr sz="2800" b="1" spc="-55" dirty="0">
                <a:solidFill>
                  <a:srgbClr val="FFFFFF"/>
                </a:solidFill>
                <a:latin typeface="Corbel"/>
                <a:cs typeface="Corbel"/>
              </a:rPr>
              <a:t>TITLE 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IX  </a:t>
            </a:r>
            <a:r>
              <a:rPr sz="2800" b="1" spc="-6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b="1" spc="-9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b="1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b="1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884" y="2730245"/>
            <a:ext cx="2173605" cy="19761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-13335" algn="ctr">
              <a:lnSpc>
                <a:spcPts val="3000"/>
              </a:lnSpc>
              <a:spcBef>
                <a:spcPts val="495"/>
              </a:spcBef>
            </a:pPr>
            <a:r>
              <a:rPr sz="2800" b="1" spc="-170" dirty="0">
                <a:solidFill>
                  <a:srgbClr val="FFFFFF"/>
                </a:solidFill>
                <a:latin typeface="Corbel"/>
                <a:cs typeface="Corbel"/>
              </a:rPr>
              <a:t>PART 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I:  </a:t>
            </a:r>
            <a:r>
              <a:rPr sz="2800" b="1" spc="-60" dirty="0">
                <a:solidFill>
                  <a:srgbClr val="FFFFFF"/>
                </a:solidFill>
                <a:latin typeface="Corbel"/>
                <a:cs typeface="Corbel"/>
              </a:rPr>
              <a:t>DEFINITIONS  </a:t>
            </a:r>
            <a:r>
              <a:rPr sz="2800" b="1" spc="-40" dirty="0">
                <a:solidFill>
                  <a:srgbClr val="FFFFFF"/>
                </a:solidFill>
                <a:latin typeface="Corbel"/>
                <a:cs typeface="Corbel"/>
              </a:rPr>
              <a:t>AND  </a:t>
            </a:r>
            <a:r>
              <a:rPr sz="2800" b="1" spc="-1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b="1" spc="-6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b="1" spc="-85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800" b="1" spc="-6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b="1" spc="-85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800" b="1" spc="11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800" b="1" spc="-5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F  </a:t>
            </a:r>
            <a:r>
              <a:rPr sz="2800" b="1" spc="-70" dirty="0">
                <a:solidFill>
                  <a:srgbClr val="FFFFFF"/>
                </a:solidFill>
                <a:latin typeface="Corbel"/>
                <a:cs typeface="Corbel"/>
              </a:rPr>
              <a:t>PROCESS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4328" y="2038601"/>
            <a:ext cx="2157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rbel"/>
                <a:cs typeface="Corbel"/>
              </a:rPr>
              <a:t>PRESENTED</a:t>
            </a:r>
            <a:r>
              <a:rPr sz="2400" b="1" spc="-195" dirty="0">
                <a:latin typeface="Corbel"/>
                <a:cs typeface="Corbel"/>
              </a:rPr>
              <a:t> </a:t>
            </a:r>
            <a:r>
              <a:rPr sz="2400" b="1" spc="-220" dirty="0">
                <a:latin typeface="Corbel"/>
                <a:cs typeface="Corbel"/>
              </a:rPr>
              <a:t>BY:</a:t>
            </a:r>
            <a:endParaRPr sz="2400" dirty="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09284" y="2467736"/>
            <a:ext cx="2827655" cy="2094864"/>
            <a:chOff x="5709284" y="2467736"/>
            <a:chExt cx="2827655" cy="2094864"/>
          </a:xfrm>
        </p:grpSpPr>
        <p:sp>
          <p:nvSpPr>
            <p:cNvPr id="9" name="object 9"/>
            <p:cNvSpPr/>
            <p:nvPr/>
          </p:nvSpPr>
          <p:spPr>
            <a:xfrm>
              <a:off x="5766816" y="2525267"/>
              <a:ext cx="2712719" cy="197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7859" y="2496311"/>
              <a:ext cx="2770505" cy="2037714"/>
            </a:xfrm>
            <a:custGeom>
              <a:avLst/>
              <a:gdLst/>
              <a:ahLst/>
              <a:cxnLst/>
              <a:rect l="l" t="t" r="r" b="b"/>
              <a:pathLst>
                <a:path w="2770504" h="2037714">
                  <a:moveTo>
                    <a:pt x="0" y="0"/>
                  </a:moveTo>
                  <a:lnTo>
                    <a:pt x="2770124" y="0"/>
                  </a:lnTo>
                  <a:lnTo>
                    <a:pt x="2770124" y="2037207"/>
                  </a:lnTo>
                  <a:lnTo>
                    <a:pt x="0" y="2037207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027" name="Picture 2">
            <a:extLst>
              <a:ext uri="{FF2B5EF4-FFF2-40B4-BE49-F238E27FC236}">
                <a16:creationId xmlns:a16="http://schemas.microsoft.com/office/drawing/2014/main" id="{82CCBB1D-CEA9-CCF7-33E1-C52D2CD8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20" y="3375500"/>
            <a:ext cx="2266319" cy="68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88253-8CE0-65E5-4717-5C27132F7A7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4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6" y="2726278"/>
            <a:ext cx="6463030" cy="247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Process must provide for </a:t>
            </a:r>
            <a:r>
              <a:rPr sz="2000" spc="-35" dirty="0">
                <a:latin typeface="Calibri"/>
                <a:cs typeface="Calibri"/>
              </a:rPr>
              <a:t>investigations, </a:t>
            </a:r>
            <a:r>
              <a:rPr sz="2000" spc="-20" dirty="0">
                <a:latin typeface="Calibri"/>
                <a:cs typeface="Calibri"/>
              </a:rPr>
              <a:t>determinations </a:t>
            </a:r>
            <a:r>
              <a:rPr sz="2000" spc="-5" dirty="0">
                <a:latin typeface="Calibri"/>
                <a:cs typeface="Calibri"/>
              </a:rPr>
              <a:t>of  responsibility </a:t>
            </a:r>
            <a:r>
              <a:rPr sz="2000" dirty="0">
                <a:latin typeface="Calibri"/>
                <a:cs typeface="Calibri"/>
              </a:rPr>
              <a:t>and appeals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2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based on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objective  </a:t>
            </a:r>
            <a:r>
              <a:rPr sz="2000" spc="-30" dirty="0">
                <a:latin typeface="Calibri"/>
                <a:cs typeface="Calibri"/>
              </a:rPr>
              <a:t>evaluation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5" dirty="0">
                <a:latin typeface="Calibri"/>
                <a:cs typeface="Calibri"/>
              </a:rPr>
              <a:t>relevant </a:t>
            </a:r>
            <a:r>
              <a:rPr sz="2000" spc="-5" dirty="0">
                <a:latin typeface="Calibri"/>
                <a:cs typeface="Calibri"/>
              </a:rPr>
              <a:t>evidence by individuals </a:t>
            </a:r>
            <a:r>
              <a:rPr sz="2000" spc="-30" dirty="0">
                <a:latin typeface="Calibri"/>
                <a:cs typeface="Calibri"/>
              </a:rPr>
              <a:t>designated </a:t>
            </a:r>
            <a:r>
              <a:rPr sz="2000" spc="-25" dirty="0">
                <a:latin typeface="Calibri"/>
                <a:cs typeface="Calibri"/>
              </a:rPr>
              <a:t>by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25" dirty="0">
                <a:latin typeface="Calibri"/>
                <a:cs typeface="Calibri"/>
              </a:rPr>
              <a:t>are </a:t>
            </a:r>
            <a:r>
              <a:rPr sz="2000" spc="-30" dirty="0">
                <a:latin typeface="Calibri"/>
                <a:cs typeface="Calibri"/>
              </a:rPr>
              <a:t>free from </a:t>
            </a:r>
            <a:r>
              <a:rPr sz="2000" spc="-5" dirty="0">
                <a:latin typeface="Calibri"/>
                <a:cs typeface="Calibri"/>
              </a:rPr>
              <a:t>bias, conflict of </a:t>
            </a:r>
            <a:r>
              <a:rPr sz="2000" spc="-40" dirty="0">
                <a:latin typeface="Calibri"/>
                <a:cs typeface="Calibri"/>
              </a:rPr>
              <a:t>interest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prejudgment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facts.</a:t>
            </a:r>
            <a:endParaRPr sz="2000" dirty="0">
              <a:latin typeface="Calibri"/>
              <a:cs typeface="Calibri"/>
            </a:endParaRPr>
          </a:p>
          <a:p>
            <a:pPr marL="355600" marR="339090" indent="-343535">
              <a:lnSpc>
                <a:spcPct val="114999"/>
              </a:lnSpc>
              <a:spcBef>
                <a:spcPts val="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Process must </a:t>
            </a:r>
            <a:r>
              <a:rPr sz="2000" dirty="0">
                <a:latin typeface="Calibri"/>
                <a:cs typeface="Calibri"/>
              </a:rPr>
              <a:t>include </a:t>
            </a:r>
            <a:r>
              <a:rPr sz="2000" spc="-5" dirty="0">
                <a:latin typeface="Calibri"/>
                <a:cs typeface="Calibri"/>
              </a:rPr>
              <a:t>reasonably </a:t>
            </a:r>
            <a:r>
              <a:rPr sz="2000" spc="-30" dirty="0">
                <a:latin typeface="Calibri"/>
                <a:cs typeface="Calibri"/>
              </a:rPr>
              <a:t>prompt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30" dirty="0">
                <a:latin typeface="Calibri"/>
                <a:cs typeface="Calibri"/>
              </a:rPr>
              <a:t>frames for  </a:t>
            </a:r>
            <a:r>
              <a:rPr sz="2000" spc="-5" dirty="0">
                <a:latin typeface="Calibri"/>
                <a:cs typeface="Calibri"/>
              </a:rPr>
              <a:t>conclusion.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7B9DF-A5CD-224C-D159-80B2DA80283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5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7158" y="2838649"/>
            <a:ext cx="732028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3275" marR="5080" indent="-206121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902F61"/>
                </a:solidFill>
                <a:latin typeface="Calibri"/>
                <a:cs typeface="Calibri"/>
              </a:rPr>
              <a:t>SHOULD </a:t>
            </a:r>
            <a:r>
              <a:rPr sz="4000" b="1" spc="-10" dirty="0">
                <a:solidFill>
                  <a:srgbClr val="902F61"/>
                </a:solidFill>
                <a:latin typeface="Calibri"/>
                <a:cs typeface="Calibri"/>
              </a:rPr>
              <a:t>THE </a:t>
            </a:r>
            <a:r>
              <a:rPr sz="4000" b="1" spc="-15" dirty="0">
                <a:solidFill>
                  <a:srgbClr val="902F61"/>
                </a:solidFill>
                <a:latin typeface="Calibri"/>
                <a:cs typeface="Calibri"/>
              </a:rPr>
              <a:t>FORMAL </a:t>
            </a:r>
            <a:r>
              <a:rPr sz="4000" b="1" spc="-20" dirty="0">
                <a:solidFill>
                  <a:srgbClr val="902F61"/>
                </a:solidFill>
                <a:latin typeface="Calibri"/>
                <a:cs typeface="Calibri"/>
              </a:rPr>
              <a:t>COMPLAINT  </a:t>
            </a:r>
            <a:r>
              <a:rPr sz="4000" b="1" spc="-5" dirty="0">
                <a:solidFill>
                  <a:srgbClr val="902F61"/>
                </a:solidFill>
                <a:latin typeface="Calibri"/>
                <a:cs typeface="Calibri"/>
              </a:rPr>
              <a:t>BE</a:t>
            </a:r>
            <a:r>
              <a:rPr sz="4000" b="1" spc="-55" dirty="0">
                <a:solidFill>
                  <a:srgbClr val="902F61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902F61"/>
                </a:solidFill>
                <a:latin typeface="Calibri"/>
                <a:cs typeface="Calibri"/>
              </a:rPr>
              <a:t>DISMISSED?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0323" y="733044"/>
            <a:ext cx="5291327" cy="2028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5637B5-CA3D-5300-B995-F0D2F2A124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90" y="646605"/>
            <a:ext cx="7505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0" dirty="0">
                <a:solidFill>
                  <a:srgbClr val="902F61"/>
                </a:solidFill>
                <a:latin typeface="Gill Sans MT"/>
                <a:cs typeface="Gill Sans MT"/>
              </a:rPr>
              <a:t>MANDATORY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DISMISSAL OF</a:t>
            </a:r>
            <a:r>
              <a:rPr sz="2800" b="1" spc="-16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954474"/>
            <a:ext cx="7883525" cy="3506729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dismiss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Complaint</a:t>
            </a:r>
            <a:r>
              <a:rPr sz="2400" spc="-1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if: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alleged does 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constitute </a:t>
            </a:r>
            <a:r>
              <a:rPr lang="en-US" sz="2400" spc="-20" dirty="0">
                <a:latin typeface="Calibri"/>
                <a:cs typeface="Calibri"/>
              </a:rPr>
              <a:t>sex-based harassment</a:t>
            </a:r>
            <a:r>
              <a:rPr sz="2400" spc="-2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did not occur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</a:t>
            </a:r>
            <a:r>
              <a:rPr sz="2400" spc="-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</a:t>
            </a:r>
            <a:endParaRPr sz="24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lang="en-US" sz="2400" spc="-40" dirty="0">
              <a:solidFill>
                <a:srgbClr val="3B3B3B"/>
              </a:solidFill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endParaRPr lang="en-US" sz="2400" spc="-40" dirty="0">
              <a:solidFill>
                <a:srgbClr val="3B3B3B"/>
              </a:solidFill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r>
              <a:rPr lang="en-US" sz="2400" b="1" u="sng" spc="-40" dirty="0">
                <a:solidFill>
                  <a:srgbClr val="3B3B3B"/>
                </a:solidFill>
                <a:latin typeface="Calibri"/>
                <a:cs typeface="Calibri"/>
              </a:rPr>
              <a:t>August 2024:</a:t>
            </a:r>
            <a:r>
              <a:rPr lang="en-US" sz="2400" spc="-40" dirty="0">
                <a:solidFill>
                  <a:srgbClr val="3B3B3B"/>
                </a:solidFill>
                <a:latin typeface="Calibri"/>
                <a:cs typeface="Calibri"/>
              </a:rPr>
              <a:t> No longer requirement that it must have occurred in the United States.</a:t>
            </a:r>
            <a:endParaRPr lang="en-US" sz="2400" b="1" u="sng" spc="-40" dirty="0">
              <a:solidFill>
                <a:srgbClr val="3B3B3B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48AC9D-9E70-CA00-C940-3B83CF9D11B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479" y="646605"/>
            <a:ext cx="42487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PERMISSIVE</a:t>
            </a:r>
            <a:r>
              <a:rPr sz="2800" b="1" spc="-16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DISMISSAL  OF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20" dirty="0">
                <a:solidFill>
                  <a:srgbClr val="902F61"/>
                </a:solidFill>
                <a:latin typeface="Gill Sans MT"/>
                <a:cs typeface="Gill Sans MT"/>
              </a:rPr>
              <a:t>THE</a:t>
            </a:r>
            <a:r>
              <a:rPr lang="en-US" sz="2800" b="1" spc="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20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655696"/>
            <a:ext cx="8025130" cy="30626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200" b="1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dismiss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if:</a:t>
            </a:r>
            <a:endParaRPr sz="2200" dirty="0">
              <a:latin typeface="Calibri"/>
              <a:cs typeface="Calibri"/>
            </a:endParaRPr>
          </a:p>
          <a:p>
            <a:pPr marL="354965" marR="7620" indent="-342900">
              <a:lnSpc>
                <a:spcPct val="105000"/>
              </a:lnSpc>
              <a:spcBef>
                <a:spcPts val="88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provides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written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notification that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he 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she wishes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withdraw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allegations in 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9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no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longer enrolled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employed by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200" spc="2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District.</a:t>
            </a:r>
            <a:endParaRPr sz="2200" dirty="0">
              <a:latin typeface="Calibri"/>
              <a:cs typeface="Calibri"/>
            </a:endParaRPr>
          </a:p>
          <a:p>
            <a:pPr marL="355600" marR="153670" indent="-343535">
              <a:lnSpc>
                <a:spcPts val="2770"/>
              </a:lnSpc>
              <a:spcBef>
                <a:spcPts val="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Specific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circumstances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prevent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District from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gathering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evidence  sufficient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reach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determination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its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allegations.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D9F877-81F5-4F4D-21CE-80874F8BB48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14126" y="890327"/>
            <a:ext cx="8007984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200" b="1" spc="-20" dirty="0">
                <a:solidFill>
                  <a:srgbClr val="3B3B3B"/>
                </a:solidFill>
                <a:latin typeface="Calibri"/>
                <a:cs typeface="Calibri"/>
              </a:rPr>
              <a:t>Coordinator must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promptly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send notice of  the dismissal </a:t>
            </a:r>
            <a:r>
              <a:rPr sz="3200" b="1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and  </a:t>
            </a:r>
            <a:r>
              <a:rPr sz="3200" b="1" spc="-20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simultaneously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and the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reasons</a:t>
            </a:r>
            <a:r>
              <a:rPr sz="3200" b="1" spc="-25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3B3B3B"/>
                </a:solidFill>
                <a:latin typeface="Calibri"/>
                <a:cs typeface="Calibri"/>
              </a:rPr>
              <a:t>for 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dismissal.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126" y="3328113"/>
            <a:ext cx="6465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Either party </a:t>
            </a:r>
            <a:r>
              <a:rPr sz="3200" b="1" spc="-40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appeal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3200" b="1" spc="-229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Dismissal.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34455" y="3893820"/>
            <a:ext cx="2688590" cy="2182495"/>
            <a:chOff x="5934455" y="3893820"/>
            <a:chExt cx="2688590" cy="2182495"/>
          </a:xfrm>
        </p:grpSpPr>
        <p:sp>
          <p:nvSpPr>
            <p:cNvPr id="7" name="object 7"/>
            <p:cNvSpPr/>
            <p:nvPr/>
          </p:nvSpPr>
          <p:spPr>
            <a:xfrm>
              <a:off x="5971031" y="3930396"/>
              <a:ext cx="2612123" cy="21061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953505" y="3912870"/>
              <a:ext cx="2650490" cy="2144395"/>
            </a:xfrm>
            <a:custGeom>
              <a:avLst/>
              <a:gdLst/>
              <a:ahLst/>
              <a:cxnLst/>
              <a:rect l="l" t="t" r="r" b="b"/>
              <a:pathLst>
                <a:path w="2650490" h="2144395">
                  <a:moveTo>
                    <a:pt x="0" y="0"/>
                  </a:moveTo>
                  <a:lnTo>
                    <a:pt x="2649981" y="0"/>
                  </a:lnTo>
                  <a:lnTo>
                    <a:pt x="2649981" y="2144141"/>
                  </a:lnTo>
                  <a:lnTo>
                    <a:pt x="0" y="21441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1188EEF-94D8-CB9C-50C4-BC879B65F2F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4126" y="1040186"/>
            <a:ext cx="768032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Dismissal means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dismissal </a:t>
            </a:r>
            <a:r>
              <a:rPr sz="2600" b="0" spc="-15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the Title IX </a:t>
            </a:r>
            <a:r>
              <a:rPr sz="2600" b="0" spc="-10" dirty="0">
                <a:solidFill>
                  <a:srgbClr val="3B3B3B"/>
                </a:solidFill>
                <a:latin typeface="Calibri"/>
                <a:cs typeface="Calibri"/>
              </a:rPr>
              <a:t>process.  </a:t>
            </a:r>
            <a:r>
              <a:rPr sz="2600" b="0" spc="-35" dirty="0">
                <a:solidFill>
                  <a:srgbClr val="3B3B3B"/>
                </a:solidFill>
                <a:latin typeface="Calibri"/>
                <a:cs typeface="Calibri"/>
              </a:rPr>
              <a:t>However,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should still </a:t>
            </a:r>
            <a:r>
              <a:rPr sz="2600" b="0" spc="-25" dirty="0">
                <a:solidFill>
                  <a:srgbClr val="3B3B3B"/>
                </a:solidFill>
                <a:latin typeface="Calibri"/>
                <a:cs typeface="Calibri"/>
              </a:rPr>
              <a:t>enforce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its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Code </a:t>
            </a:r>
            <a:r>
              <a:rPr sz="2600" b="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policies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600" b="0" spc="-20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600" b="0" spc="-25" dirty="0">
                <a:solidFill>
                  <a:srgbClr val="3B3B3B"/>
                </a:solidFill>
                <a:latin typeface="Calibri"/>
                <a:cs typeface="Calibri"/>
              </a:rPr>
              <a:t>offer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600" b="0" spc="-1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600" b="0" spc="-1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126" y="2209730"/>
            <a:ext cx="7867650" cy="8610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Follow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uniform grievance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procedure?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Determine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consequences under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bullying</a:t>
            </a:r>
            <a:r>
              <a:rPr sz="2400" spc="-2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policy?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86227" y="3244595"/>
            <a:ext cx="3685031" cy="2455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FC379-9469-2A44-9F31-D0A34F2AEA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863215" marR="5080" indent="-1509395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CONSOLIDATION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FORMAL  COMPLAINTS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2366844"/>
            <a:ext cx="790638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consolidate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more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Respondent,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more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</a:t>
            </a:r>
            <a:r>
              <a:rPr sz="2400" spc="-1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more Respondents,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party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other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where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lang="en-US" sz="2400" spc="-20" dirty="0">
                <a:latin typeface="Calibri"/>
                <a:cs typeface="Calibri"/>
              </a:rPr>
              <a:t>sex-based harassment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allegations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arise out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same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facts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circumstances.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AC8E18-BBD8-0926-D73C-AE91E13A320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9918" y="1322970"/>
            <a:ext cx="6351270" cy="12642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ct val="95200"/>
              </a:lnSpc>
              <a:spcBef>
                <a:spcPts val="254"/>
              </a:spcBef>
            </a:pP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SHOULD</a:t>
            </a:r>
            <a:r>
              <a:rPr sz="2800" b="1" spc="-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CONSIDER 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EMERGENCY </a:t>
            </a:r>
            <a:r>
              <a:rPr sz="2800" b="1" spc="-35" dirty="0">
                <a:solidFill>
                  <a:srgbClr val="3B3B3B"/>
                </a:solidFill>
                <a:latin typeface="Calibri"/>
                <a:cs typeface="Calibri"/>
              </a:rPr>
              <a:t>REMOVAL </a:t>
            </a:r>
            <a:r>
              <a:rPr sz="2800" b="1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800" b="1" dirty="0">
                <a:solidFill>
                  <a:srgbClr val="3B3B3B"/>
                </a:solidFill>
                <a:latin typeface="Calibri"/>
                <a:cs typeface="Calibri"/>
              </a:rPr>
              <a:t>OR  </a:t>
            </a:r>
            <a:r>
              <a:rPr sz="2800" b="1" spc="-30" dirty="0">
                <a:solidFill>
                  <a:srgbClr val="3B3B3B"/>
                </a:solidFill>
                <a:latin typeface="Calibri"/>
                <a:cs typeface="Calibri"/>
              </a:rPr>
              <a:t>ADMINISTRATIVE </a:t>
            </a:r>
            <a:r>
              <a:rPr sz="2800" b="1" spc="-35" dirty="0">
                <a:solidFill>
                  <a:srgbClr val="3B3B3B"/>
                </a:solidFill>
                <a:latin typeface="Calibri"/>
                <a:cs typeface="Calibri"/>
              </a:rPr>
              <a:t>LEAVE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800" b="1" spc="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EMPLOYEE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9647" y="2962655"/>
            <a:ext cx="2438399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381D4C-551C-E9E8-5998-0F3C9B51AF8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47888" cy="920555"/>
          </a:xfrm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997075" marR="5080" indent="-171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EMERGENCY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REMOVAL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STUDENT</a:t>
            </a:r>
            <a:r>
              <a:rPr sz="2800" b="1" spc="-254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75" dirty="0">
                <a:solidFill>
                  <a:srgbClr val="902F61"/>
                </a:solidFill>
                <a:latin typeface="Gill Sans MT"/>
                <a:cs typeface="Gill Sans MT"/>
              </a:rPr>
              <a:t>AS</a:t>
            </a:r>
            <a:r>
              <a:rPr lang="en-US" sz="2800" b="1" spc="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75" dirty="0">
                <a:solidFill>
                  <a:srgbClr val="902F61"/>
                </a:solidFill>
                <a:latin typeface="Gill Sans MT"/>
                <a:cs typeface="Gill Sans MT"/>
              </a:rPr>
              <a:t>A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SUPPORTIVE</a:t>
            </a:r>
            <a:r>
              <a:rPr sz="2800" b="1" spc="-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MEASURE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759649"/>
            <a:ext cx="7813040" cy="367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5975">
              <a:lnSpc>
                <a:spcPct val="105000"/>
              </a:lnSpc>
              <a:spcBef>
                <a:spcPts val="100"/>
              </a:spcBef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regulations provide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emergency removal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allegation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IX </a:t>
            </a:r>
            <a:r>
              <a:rPr lang="en-US" sz="2200" spc="-25" dirty="0">
                <a:latin typeface="Calibri"/>
                <a:cs typeface="Calibri"/>
              </a:rPr>
              <a:t>sex-based harassment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5000"/>
              </a:lnSpc>
              <a:spcBef>
                <a:spcPts val="100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perform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individualized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safety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risk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analysis 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determine that there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an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immediate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threat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physical 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health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safety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other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individual arising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lang="en-US" sz="2200" spc="-25" dirty="0">
                <a:latin typeface="Calibri"/>
                <a:cs typeface="Calibri"/>
              </a:rPr>
              <a:t>sex-based harassment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allegation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that justifies</a:t>
            </a:r>
            <a:r>
              <a:rPr sz="2200" spc="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removal.</a:t>
            </a:r>
            <a:endParaRPr sz="2200" dirty="0">
              <a:latin typeface="Calibri"/>
              <a:cs typeface="Calibri"/>
            </a:endParaRPr>
          </a:p>
          <a:p>
            <a:pPr marL="354965" marR="538480" indent="-342900">
              <a:lnSpc>
                <a:spcPct val="105000"/>
              </a:lnSpc>
              <a:spcBef>
                <a:spcPts val="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removed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notice and an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opportunity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challenge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decision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immediately after</a:t>
            </a:r>
            <a:r>
              <a:rPr sz="2200" spc="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removal.</a:t>
            </a:r>
            <a:endParaRPr sz="2200" dirty="0">
              <a:latin typeface="Calibri"/>
              <a:cs typeface="Calibri"/>
            </a:endParaRPr>
          </a:p>
          <a:p>
            <a:pPr marL="355600" marR="19939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This does not modify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rights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under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IDEA,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Section 504,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the  ADA,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Senate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Bill</a:t>
            </a:r>
            <a:r>
              <a:rPr sz="2200" spc="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100.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593BB2-1CD8-D1E9-2FF0-352D5579CD0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47888" cy="920555"/>
          </a:xfrm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996439" marR="5080" indent="-191833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902F61"/>
                </a:solidFill>
                <a:latin typeface="Gill Sans MT"/>
                <a:cs typeface="Gill Sans MT"/>
              </a:rPr>
              <a:t>ADMINISTRATIVE </a:t>
            </a: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LEAVE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EMPLOYEE</a:t>
            </a:r>
            <a:r>
              <a:rPr sz="2800" b="1" spc="-2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105" dirty="0">
                <a:solidFill>
                  <a:srgbClr val="902F61"/>
                </a:solidFill>
                <a:latin typeface="Gill Sans MT"/>
                <a:cs typeface="Gill Sans MT"/>
              </a:rPr>
              <a:t>AS</a:t>
            </a:r>
            <a:r>
              <a:rPr lang="en-US" sz="2800" b="1" spc="1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105" dirty="0">
                <a:solidFill>
                  <a:srgbClr val="902F61"/>
                </a:solidFill>
                <a:latin typeface="Gill Sans MT"/>
                <a:cs typeface="Gill Sans MT"/>
              </a:rPr>
              <a:t>A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SUPPORTIVE</a:t>
            </a:r>
            <a:r>
              <a:rPr sz="2800" b="1" spc="-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MEASURE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802361"/>
            <a:ext cx="7570470" cy="3570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permit a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place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non-student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administrative leave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during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pendency of</a:t>
            </a:r>
            <a:r>
              <a:rPr sz="2400" spc="-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400" dirty="0">
              <a:latin typeface="Calibri"/>
              <a:cs typeface="Calibri"/>
            </a:endParaRPr>
          </a:p>
          <a:p>
            <a:pPr marL="354965" marR="202565" indent="-342900">
              <a:lnSpc>
                <a:spcPct val="105000"/>
              </a:lnSpc>
              <a:spcBef>
                <a:spcPts val="76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preamble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states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leave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paid so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it is</a:t>
            </a:r>
            <a:r>
              <a:rPr sz="2400" spc="-2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unreasonably</a:t>
            </a:r>
            <a:r>
              <a:rPr sz="24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burdensome.</a:t>
            </a:r>
            <a:endParaRPr sz="2400" dirty="0">
              <a:latin typeface="Calibri"/>
              <a:cs typeface="Calibri"/>
            </a:endParaRPr>
          </a:p>
          <a:p>
            <a:pPr marL="355600" marR="288290" indent="-342900">
              <a:lnSpc>
                <a:spcPct val="105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employee’s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rights under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ADA are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affected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-2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regulations.</a:t>
            </a:r>
            <a:endParaRPr sz="2400" dirty="0">
              <a:latin typeface="Calibri"/>
              <a:cs typeface="Calibri"/>
            </a:endParaRPr>
          </a:p>
          <a:p>
            <a:pPr marL="354965" marR="857250" indent="-342900">
              <a:lnSpc>
                <a:spcPct val="105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consider Illinois 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law,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board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policy and</a:t>
            </a:r>
            <a:r>
              <a:rPr sz="2400" spc="-1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collective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bargaining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agreement.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DEB422-6923-D4FC-8CE8-321520744D5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839469" marR="5080" indent="104775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IN  </a:t>
            </a:r>
            <a:r>
              <a:rPr sz="2800" b="1" spc="-10" dirty="0">
                <a:solidFill>
                  <a:srgbClr val="902F61"/>
                </a:solidFill>
                <a:latin typeface="Gill Sans MT"/>
                <a:cs typeface="Gill Sans MT"/>
              </a:rPr>
              <a:t>INSPECTION/REVIEW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9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EVIDENCE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2412215"/>
            <a:ext cx="8026400" cy="3345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investigator</a:t>
            </a:r>
            <a:endParaRPr sz="2400" strike="sngStrike" dirty="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separate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investigator)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facilitate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parties’ opportunity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inspect 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review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evidence</a:t>
            </a:r>
            <a:r>
              <a:rPr sz="2400" spc="-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obtained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part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investigation.</a:t>
            </a:r>
            <a:endParaRPr lang="en-US" sz="2400" spc="-30" dirty="0">
              <a:solidFill>
                <a:srgbClr val="3B3B3B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endParaRPr lang="en-US" sz="2400" spc="-30" dirty="0">
              <a:solidFill>
                <a:srgbClr val="3B3B3B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lang="en-US" sz="2400" spc="-30" dirty="0">
                <a:latin typeface="Calibri"/>
                <a:cs typeface="Calibri"/>
              </a:rPr>
              <a:t>AUGUST 2024 REGULATIONS ALLOW FOR SINGLE INVESTIGATOR MODEL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C8F40A-99A5-42D2-F9D7-58DFE01FCB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5" y="2789778"/>
            <a:ext cx="6306185" cy="2115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4475" indent="-635">
              <a:lnSpc>
                <a:spcPct val="114999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REPORT of </a:t>
            </a:r>
            <a:r>
              <a:rPr lang="en-US" sz="2000" spc="-35" dirty="0">
                <a:latin typeface="Calibri"/>
                <a:cs typeface="Calibri"/>
              </a:rPr>
              <a:t>sex-based harassment </a:t>
            </a:r>
            <a:r>
              <a:rPr sz="2000" spc="-30" dirty="0">
                <a:latin typeface="Calibri"/>
                <a:cs typeface="Calibri"/>
              </a:rPr>
              <a:t>Received- </a:t>
            </a:r>
            <a:r>
              <a:rPr sz="2000" spc="-5" dirty="0">
                <a:latin typeface="Calibri"/>
                <a:cs typeface="Calibri"/>
              </a:rPr>
              <a:t>meet with  complainant- </a:t>
            </a:r>
            <a:r>
              <a:rPr sz="2000" spc="-30" dirty="0">
                <a:latin typeface="Calibri"/>
                <a:cs typeface="Calibri"/>
              </a:rPr>
              <a:t>may result </a:t>
            </a:r>
            <a:r>
              <a:rPr sz="2000" spc="-5" dirty="0">
                <a:latin typeface="Calibri"/>
                <a:cs typeface="Calibri"/>
              </a:rPr>
              <a:t>in supportive measures </a:t>
            </a:r>
            <a:r>
              <a:rPr sz="2000" spc="-15" dirty="0">
                <a:latin typeface="Calibri"/>
                <a:cs typeface="Calibri"/>
              </a:rPr>
              <a:t>COMPLAINT- </a:t>
            </a:r>
            <a:r>
              <a:rPr sz="2000" spc="-30" dirty="0">
                <a:latin typeface="Calibri"/>
                <a:cs typeface="Calibri"/>
              </a:rPr>
              <a:t>may result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or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Grievance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</a:pPr>
            <a:r>
              <a:rPr sz="2000" spc="-35" dirty="0">
                <a:latin typeface="Calibri"/>
                <a:cs typeface="Calibri"/>
              </a:rPr>
              <a:t>GRIEVANCE PROCESS-</a:t>
            </a:r>
            <a:r>
              <a:rPr lang="en-US" sz="2000" spc="-3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Investigation, </a:t>
            </a:r>
            <a:r>
              <a:rPr sz="2000" spc="-30" dirty="0">
                <a:latin typeface="Calibri"/>
                <a:cs typeface="Calibri"/>
              </a:rPr>
              <a:t>Determination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40" dirty="0">
                <a:latin typeface="Calibri"/>
                <a:cs typeface="Calibri"/>
              </a:rPr>
              <a:t>Responsibility,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Appeal.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B2A8A1-B77D-B44D-EC24-EE203116EC6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628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747" y="646605"/>
            <a:ext cx="7583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IN </a:t>
            </a:r>
            <a:r>
              <a:rPr sz="2800" b="1" spc="-30" dirty="0">
                <a:solidFill>
                  <a:srgbClr val="902F61"/>
                </a:solidFill>
                <a:latin typeface="Gill Sans MT"/>
                <a:cs typeface="Gill Sans MT"/>
              </a:rPr>
              <a:t>INVESTIGATION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380835"/>
            <a:ext cx="8108950" cy="3012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  <a:tab pos="6384290" algn="l"/>
                <a:tab pos="7508875" algn="l"/>
              </a:tabLst>
            </a:pPr>
            <a:r>
              <a:rPr lang="en-US" sz="2400" spc="-40" dirty="0">
                <a:solidFill>
                  <a:srgbClr val="3B3B3B"/>
                </a:solidFill>
                <a:latin typeface="Calibri"/>
                <a:cs typeface="Calibri"/>
              </a:rPr>
              <a:t>Coordinator must complete the investigation</a:t>
            </a:r>
          </a:p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  <a:tab pos="6384290" algn="l"/>
                <a:tab pos="7508875" algn="l"/>
              </a:tabLst>
            </a:pPr>
            <a:endParaRPr lang="en-US" sz="2400" spc="-40" dirty="0">
              <a:solidFill>
                <a:srgbClr val="3B3B3B"/>
              </a:solidFill>
              <a:latin typeface="Calibri"/>
              <a:cs typeface="Calibri"/>
            </a:endParaRPr>
          </a:p>
          <a:p>
            <a:pPr marL="12065" marR="508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tabLst>
                <a:tab pos="354965" algn="l"/>
                <a:tab pos="355600" algn="l"/>
                <a:tab pos="6384290" algn="l"/>
                <a:tab pos="7508875" algn="l"/>
              </a:tabLst>
            </a:pPr>
            <a:r>
              <a:rPr lang="en-US" sz="2400" b="1" u="sng" spc="-20" dirty="0">
                <a:latin typeface="Calibri"/>
                <a:cs typeface="Calibri"/>
              </a:rPr>
              <a:t>AUGUST 2024:</a:t>
            </a:r>
          </a:p>
          <a:p>
            <a:pPr marL="12065" marR="508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tabLst>
                <a:tab pos="354965" algn="l"/>
                <a:tab pos="355600" algn="l"/>
                <a:tab pos="6384290" algn="l"/>
                <a:tab pos="7508875" algn="l"/>
              </a:tabLst>
            </a:pPr>
            <a:endParaRPr lang="en-US" sz="2400" b="1" u="sng" spc="-20" dirty="0">
              <a:latin typeface="Calibri"/>
              <a:cs typeface="Calibri"/>
            </a:endParaRPr>
          </a:p>
          <a:p>
            <a:pPr marL="12065" marR="508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tabLst>
                <a:tab pos="354965" algn="l"/>
                <a:tab pos="355600" algn="l"/>
                <a:tab pos="6384290" algn="l"/>
                <a:tab pos="7508875" algn="l"/>
              </a:tabLst>
            </a:pPr>
            <a:r>
              <a:rPr lang="en-US" sz="2400" spc="-20" dirty="0">
                <a:latin typeface="Calibri"/>
                <a:cs typeface="Calibri"/>
              </a:rPr>
              <a:t>WRITTEN INVESTIGATIVE REPORT NO LONGER REQUIRED</a:t>
            </a:r>
          </a:p>
          <a:p>
            <a:pPr marL="12700" marR="918844">
              <a:lnSpc>
                <a:spcPct val="114999"/>
              </a:lnSpc>
              <a:buClr>
                <a:srgbClr val="902F61"/>
              </a:buClr>
              <a:buSzPct val="91666"/>
              <a:tabLst>
                <a:tab pos="354965" algn="l"/>
                <a:tab pos="355600" algn="l"/>
              </a:tabLst>
            </a:pPr>
            <a:endParaRPr lang="en-US" sz="2400" spc="-20" dirty="0">
              <a:latin typeface="Calibri"/>
              <a:cs typeface="Calibri"/>
            </a:endParaRPr>
          </a:p>
          <a:p>
            <a:pPr marL="12700" marR="918844">
              <a:lnSpc>
                <a:spcPct val="114999"/>
              </a:lnSpc>
              <a:buClr>
                <a:srgbClr val="902F61"/>
              </a:buClr>
              <a:buSzPct val="91666"/>
              <a:tabLst>
                <a:tab pos="354965" algn="l"/>
                <a:tab pos="355600" algn="l"/>
              </a:tabLst>
            </a:pPr>
            <a:r>
              <a:rPr lang="en-US" sz="2400" spc="-20" dirty="0">
                <a:latin typeface="Calibri"/>
                <a:cs typeface="Calibri"/>
              </a:rPr>
              <a:t>EXCHANGE OF QUESTIONS NO LONGER REQUIRED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0" y="4986493"/>
            <a:ext cx="2356103" cy="1818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C81B62-7FFC-E10F-C84C-114084D6A63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566" y="646605"/>
            <a:ext cx="79609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  <a:spcBef>
                <a:spcPts val="95"/>
              </a:spcBef>
            </a:pPr>
            <a:r>
              <a:rPr sz="2800" b="1" spc="-95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AFTER INFORMAL  RESOLUTION</a:t>
            </a:r>
            <a:r>
              <a:rPr sz="2800" b="1" spc="-7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OR</a:t>
            </a:r>
            <a:r>
              <a:rPr sz="2800" b="1" spc="-4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2800" b="1" spc="-4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THE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GRIEVANCE</a:t>
            </a:r>
            <a:r>
              <a:rPr sz="2800" b="1" spc="-5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PROCESS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2520140"/>
            <a:ext cx="744982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oversee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implementation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 and remedies,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2400" spc="-1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applicable.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85F5CC-42A4-534B-2B2D-20E8F3C2C7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250950" marR="5080" indent="-63754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57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DEVELOP  RECORD KEEPING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PROTOCOLS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2347375"/>
            <a:ext cx="7912100" cy="294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53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Title IX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require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certain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maintained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SEVEN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years from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1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proceedings  conclude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sanctions or remedies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are</a:t>
            </a:r>
            <a:r>
              <a:rPr sz="2400" spc="-2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implemented.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recommended that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maintained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longer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seven years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if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a 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minor,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through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relevant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statute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limitations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minor filing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civil suit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allegations.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9700" y="5049011"/>
            <a:ext cx="1680959" cy="168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82817-98B6-866F-DF06-B2D127FD859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163" y="646605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RECORDS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BE</a:t>
            </a:r>
            <a:r>
              <a:rPr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MAINTAINED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158171"/>
            <a:ext cx="8016875" cy="38425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163195" indent="-342900">
              <a:lnSpc>
                <a:spcPts val="3020"/>
              </a:lnSpc>
              <a:spcBef>
                <a:spcPts val="8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actions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takes,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lang="en-US" sz="2400" spc="-20" dirty="0">
                <a:latin typeface="Calibri"/>
                <a:cs typeface="Calibri"/>
              </a:rPr>
              <a:t>sex-based harassment</a:t>
            </a:r>
            <a:r>
              <a:rPr sz="2400" spc="-2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464184" indent="-342900">
              <a:lnSpc>
                <a:spcPts val="3020"/>
              </a:lnSpc>
              <a:spcBef>
                <a:spcPts val="1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basis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conclusion that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deliberately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indifferent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measures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been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taken to  restore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preserve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equal access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school’s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ts val="3020"/>
              </a:lnSpc>
              <a:spcBef>
                <a:spcPts val="1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does not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 complainant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why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measure(s)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was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clearly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unreasonable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light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known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circumstances.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0D4F33-6616-27BE-5FDF-A7C69F2D10B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163" y="646605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RECORDS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BE</a:t>
            </a:r>
            <a:r>
              <a:rPr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MAINTAINED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2166297"/>
            <a:ext cx="783844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73279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All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materials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used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train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Coordinators,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investigators,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decision-makers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person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facilitating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resolution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These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materials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made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available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 website.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FBE7B6-FDA4-7B79-9168-F3B2C139789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008380" marR="5080" indent="-19875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RECORDS</a:t>
            </a:r>
            <a:r>
              <a:rPr sz="2800" b="1" spc="-4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1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BE</a:t>
            </a: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MAINTAINED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WITH  REGARD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FORMAL</a:t>
            </a:r>
            <a:r>
              <a:rPr sz="2800" b="1" spc="-5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537873"/>
            <a:ext cx="7994015" cy="380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each </a:t>
            </a:r>
            <a:r>
              <a:rPr lang="en-US" sz="2400" spc="-20" dirty="0">
                <a:latin typeface="Calibri"/>
                <a:cs typeface="Calibri"/>
              </a:rPr>
              <a:t>sex-based harassment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investigation,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responsibility,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disciplinary sanctions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Respondent,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remedies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provided to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to  restore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preserve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equal access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school’s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Transcript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hearing.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appeal 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result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appeal.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Documentation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informal resolution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result</a:t>
            </a:r>
            <a:endParaRPr sz="24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0"/>
              </a:spcBef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therefrom.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793C8F-9520-31D9-6B95-E765B9FA838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898135" y="1362455"/>
            <a:ext cx="3919854" cy="2011448"/>
          </a:xfrm>
          <a:prstGeom prst="rect">
            <a:avLst/>
          </a:prstGeom>
          <a:solidFill>
            <a:srgbClr val="2583C5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97155" marR="75565" indent="459740">
              <a:lnSpc>
                <a:spcPts val="3260"/>
              </a:lnSpc>
              <a:tabLst>
                <a:tab pos="1421130" algn="l"/>
              </a:tabLst>
            </a:pPr>
            <a:r>
              <a:rPr sz="3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TITLE </a:t>
            </a:r>
            <a:r>
              <a:rPr sz="3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IX </a:t>
            </a:r>
            <a:r>
              <a:rPr sz="3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TRAINING  </a:t>
            </a:r>
            <a:r>
              <a:rPr sz="3200" b="0" spc="-320" dirty="0">
                <a:solidFill>
                  <a:srgbClr val="252525"/>
                </a:solidFill>
                <a:latin typeface="Calibri Light"/>
                <a:cs typeface="Calibri Light"/>
              </a:rPr>
              <a:t>P</a:t>
            </a:r>
            <a:r>
              <a:rPr sz="3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3200" b="0" spc="-110" dirty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sz="3200" b="0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3200" b="0" spc="-1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200" b="0" spc="-195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lang="en-US" sz="3200" b="0" spc="-19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3200" b="0" dirty="0">
                <a:solidFill>
                  <a:srgbClr val="252525"/>
                </a:solidFill>
                <a:latin typeface="Calibri Light"/>
                <a:cs typeface="Calibri Light"/>
              </a:rPr>
              <a:t>:	</a:t>
            </a:r>
            <a:r>
              <a:rPr sz="3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3200" b="0" spc="-90" dirty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sz="3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sz="3200" b="0" spc="-114" dirty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sz="3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sz="3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3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3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G</a:t>
            </a:r>
            <a:r>
              <a:rPr sz="3200" b="0" spc="-33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3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TI</a:t>
            </a:r>
            <a:r>
              <a:rPr sz="3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sz="3200" b="0" dirty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endParaRPr sz="3200" dirty="0">
              <a:latin typeface="Calibri Light"/>
              <a:cs typeface="Calibri Light"/>
            </a:endParaRPr>
          </a:p>
          <a:p>
            <a:pPr marL="1046480">
              <a:lnSpc>
                <a:spcPct val="100000"/>
              </a:lnSpc>
              <a:spcBef>
                <a:spcPts val="2870"/>
              </a:spcBef>
            </a:pPr>
            <a:r>
              <a:rPr lang="en-US" sz="2400" b="0" spc="-75" dirty="0">
                <a:solidFill>
                  <a:srgbClr val="252525"/>
                </a:solidFill>
                <a:latin typeface="Calibri Light"/>
                <a:cs typeface="Calibri Light"/>
              </a:rPr>
              <a:t>JUNE 2024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3746" y="4610244"/>
            <a:ext cx="304800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00"/>
              </a:spcBef>
            </a:pPr>
            <a:r>
              <a:rPr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PRESENTED</a:t>
            </a:r>
            <a:r>
              <a:rPr sz="1800" b="0" spc="3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65" dirty="0">
                <a:solidFill>
                  <a:srgbClr val="252525"/>
                </a:solidFill>
                <a:latin typeface="Calibri Light"/>
                <a:cs typeface="Calibri Light"/>
              </a:rPr>
              <a:t>BY:</a:t>
            </a:r>
            <a:endParaRPr sz="1800" dirty="0">
              <a:latin typeface="Calibri Light"/>
              <a:cs typeface="Calibri Light"/>
            </a:endParaRPr>
          </a:p>
          <a:p>
            <a:pPr marL="12065" marR="5080" indent="-24130" algn="ctr">
              <a:lnSpc>
                <a:spcPct val="100000"/>
              </a:lnSpc>
            </a:pPr>
            <a:r>
              <a:rPr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PETRARCA, </a:t>
            </a:r>
            <a:r>
              <a:rPr sz="1800" b="0" spc="155" dirty="0">
                <a:solidFill>
                  <a:srgbClr val="252525"/>
                </a:solidFill>
                <a:latin typeface="Calibri Light"/>
                <a:cs typeface="Calibri Light"/>
              </a:rPr>
              <a:t>GLEASON</a:t>
            </a:r>
            <a:r>
              <a:rPr lang="en-US" sz="1800" b="0" spc="155" dirty="0">
                <a:solidFill>
                  <a:srgbClr val="252525"/>
                </a:solidFill>
                <a:latin typeface="Calibri Light"/>
                <a:cs typeface="Calibri Light"/>
              </a:rPr>
              <a:t>, BOYLE</a:t>
            </a:r>
            <a:r>
              <a:rPr sz="1800" b="0" spc="1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&amp; </a:t>
            </a:r>
            <a:r>
              <a:rPr lang="en-US"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IZZO</a:t>
            </a:r>
            <a:r>
              <a:rPr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,</a:t>
            </a:r>
            <a:r>
              <a:rPr sz="1800" b="0" spc="4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125" dirty="0">
                <a:solidFill>
                  <a:srgbClr val="252525"/>
                </a:solidFill>
                <a:latin typeface="Calibri Light"/>
                <a:cs typeface="Calibri Light"/>
              </a:rPr>
              <a:t>LLC</a:t>
            </a:r>
            <a:r>
              <a:rPr sz="1800" b="0" spc="-2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endParaRPr sz="1800" dirty="0">
              <a:latin typeface="Calibri Light"/>
              <a:cs typeface="Calibri Light"/>
            </a:endParaRPr>
          </a:p>
          <a:p>
            <a:pPr marR="15875" algn="ctr">
              <a:lnSpc>
                <a:spcPct val="100000"/>
              </a:lnSpc>
              <a:spcBef>
                <a:spcPts val="1205"/>
              </a:spcBef>
            </a:pP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W</a:t>
            </a:r>
            <a:r>
              <a:rPr sz="1400" b="0" spc="-1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W</a:t>
            </a:r>
            <a:r>
              <a:rPr sz="1400" b="0" spc="-1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10" dirty="0">
                <a:solidFill>
                  <a:srgbClr val="252525"/>
                </a:solidFill>
                <a:latin typeface="Calibri Light"/>
                <a:cs typeface="Calibri Light"/>
              </a:rPr>
              <a:t>W.</a:t>
            </a:r>
            <a:r>
              <a:rPr sz="1400" b="0" spc="-1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lang="en-US" sz="1400" b="0" dirty="0">
                <a:solidFill>
                  <a:srgbClr val="252525"/>
                </a:solidFill>
                <a:latin typeface="Calibri Light"/>
                <a:cs typeface="Calibri Light"/>
              </a:rPr>
              <a:t>PETRARCAGLEASON</a:t>
            </a:r>
            <a:r>
              <a:rPr sz="1400" b="0" spc="80" dirty="0">
                <a:solidFill>
                  <a:srgbClr val="252525"/>
                </a:solidFill>
                <a:latin typeface="Calibri Light"/>
                <a:cs typeface="Calibri Light"/>
              </a:rPr>
              <a:t>.</a:t>
            </a:r>
            <a:r>
              <a:rPr sz="1400" b="0" spc="-1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114" dirty="0">
                <a:solidFill>
                  <a:srgbClr val="252525"/>
                </a:solidFill>
                <a:latin typeface="Calibri Light"/>
                <a:cs typeface="Calibri Light"/>
              </a:rPr>
              <a:t>COM</a:t>
            </a:r>
            <a:endParaRPr sz="1400" dirty="0">
              <a:latin typeface="Calibri Light"/>
              <a:cs typeface="Calibri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6912" y="1564005"/>
            <a:ext cx="4154170" cy="2361565"/>
            <a:chOff x="446912" y="1564005"/>
            <a:chExt cx="4154170" cy="2361565"/>
          </a:xfrm>
        </p:grpSpPr>
        <p:sp>
          <p:nvSpPr>
            <p:cNvPr id="9" name="object 9"/>
            <p:cNvSpPr/>
            <p:nvPr/>
          </p:nvSpPr>
          <p:spPr>
            <a:xfrm>
              <a:off x="475487" y="1592580"/>
              <a:ext cx="4096511" cy="2304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1200" y="1578292"/>
              <a:ext cx="4125595" cy="2332990"/>
            </a:xfrm>
            <a:custGeom>
              <a:avLst/>
              <a:gdLst/>
              <a:ahLst/>
              <a:cxnLst/>
              <a:rect l="l" t="t" r="r" b="b"/>
              <a:pathLst>
                <a:path w="4125595" h="2332990">
                  <a:moveTo>
                    <a:pt x="0" y="0"/>
                  </a:moveTo>
                  <a:lnTo>
                    <a:pt x="4125087" y="0"/>
                  </a:lnTo>
                  <a:lnTo>
                    <a:pt x="4125087" y="2332863"/>
                  </a:lnTo>
                  <a:lnTo>
                    <a:pt x="0" y="233286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A36B7F-E8F6-E4EC-5315-E26569390EF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7349" y="2164098"/>
            <a:ext cx="1806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5" dirty="0">
                <a:solidFill>
                  <a:srgbClr val="252525"/>
                </a:solidFill>
              </a:rPr>
              <a:t>NOTICE</a:t>
            </a:r>
            <a:endParaRPr sz="48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3358" y="1101788"/>
            <a:ext cx="3710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solidFill>
                  <a:srgbClr val="2583C5"/>
                </a:solidFill>
              </a:rPr>
              <a:t>Notice</a:t>
            </a:r>
            <a:r>
              <a:rPr spc="-250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Requirements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31508"/>
            <a:ext cx="7355205" cy="407483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Calibri"/>
                <a:cs typeface="Calibri"/>
              </a:rPr>
              <a:t>The school must provide the parties with written notice containing the 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information: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7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school’s </a:t>
            </a:r>
            <a:r>
              <a:rPr sz="1800" spc="-10" dirty="0">
                <a:latin typeface="Calibri"/>
                <a:cs typeface="Calibri"/>
              </a:rPr>
              <a:t>grievance process, </a:t>
            </a:r>
            <a:r>
              <a:rPr sz="1800" spc="-5" dirty="0">
                <a:latin typeface="Calibri"/>
                <a:cs typeface="Calibri"/>
              </a:rPr>
              <a:t>including </a:t>
            </a:r>
            <a:r>
              <a:rPr sz="1800" spc="-15" dirty="0">
                <a:latin typeface="Calibri"/>
                <a:cs typeface="Calibri"/>
              </a:rPr>
              <a:t>any </a:t>
            </a:r>
            <a:r>
              <a:rPr sz="1800" spc="-10" dirty="0">
                <a:latin typeface="Calibri"/>
                <a:cs typeface="Calibri"/>
              </a:rPr>
              <a:t>informal resolution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process.</a:t>
            </a:r>
            <a:endParaRPr sz="18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8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allegations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lang="en-US" sz="1800" spc="-10" dirty="0">
                <a:latin typeface="Calibri"/>
                <a:cs typeface="Calibri"/>
              </a:rPr>
              <a:t>sex-based harassment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spc="-5" dirty="0">
                <a:latin typeface="Calibri"/>
                <a:cs typeface="Calibri"/>
              </a:rPr>
              <a:t>including </a:t>
            </a:r>
            <a:r>
              <a:rPr sz="1800" spc="-10" dirty="0">
                <a:latin typeface="Calibri"/>
                <a:cs typeface="Calibri"/>
              </a:rPr>
              <a:t>details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about:</a:t>
            </a:r>
            <a:endParaRPr sz="18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20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5" dirty="0">
                <a:latin typeface="Calibri"/>
                <a:cs typeface="Calibri"/>
              </a:rPr>
              <a:t>Identities of 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parties.</a:t>
            </a:r>
            <a:endParaRPr sz="16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conduct </a:t>
            </a:r>
            <a:r>
              <a:rPr sz="1600" spc="-5" dirty="0">
                <a:latin typeface="Calibri"/>
                <a:cs typeface="Calibri"/>
              </a:rPr>
              <a:t>allegedly constituting </a:t>
            </a:r>
            <a:r>
              <a:rPr lang="en-US" sz="1600" spc="-10" dirty="0">
                <a:latin typeface="Calibri"/>
                <a:cs typeface="Calibri"/>
              </a:rPr>
              <a:t>sex-based harassment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9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10" dirty="0">
                <a:latin typeface="Calibri"/>
                <a:cs typeface="Calibri"/>
              </a:rPr>
              <a:t>Date </a:t>
            </a:r>
            <a:r>
              <a:rPr sz="1600" spc="-5" dirty="0">
                <a:latin typeface="Calibri"/>
                <a:cs typeface="Calibri"/>
              </a:rPr>
              <a:t>and location of the alleged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incident(s).</a:t>
            </a:r>
            <a:endParaRPr sz="16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7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The parties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advisor of their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choice.</a:t>
            </a:r>
            <a:endParaRPr sz="18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The advisor can, </a:t>
            </a:r>
            <a:r>
              <a:rPr sz="1800" dirty="0">
                <a:latin typeface="Calibri"/>
                <a:cs typeface="Calibri"/>
              </a:rPr>
              <a:t>but </a:t>
            </a:r>
            <a:r>
              <a:rPr sz="1800" spc="-5" dirty="0">
                <a:latin typeface="Calibri"/>
                <a:cs typeface="Calibri"/>
              </a:rPr>
              <a:t>is not </a:t>
            </a:r>
            <a:r>
              <a:rPr sz="1800" spc="-10" dirty="0">
                <a:latin typeface="Calibri"/>
                <a:cs typeface="Calibri"/>
              </a:rPr>
              <a:t>required </a:t>
            </a:r>
            <a:r>
              <a:rPr sz="1800" spc="-20" dirty="0">
                <a:latin typeface="Calibri"/>
                <a:cs typeface="Calibri"/>
              </a:rPr>
              <a:t>to, </a:t>
            </a:r>
            <a:r>
              <a:rPr sz="1800" dirty="0">
                <a:latin typeface="Calibri"/>
                <a:cs typeface="Calibri"/>
              </a:rPr>
              <a:t>be an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attorney.</a:t>
            </a:r>
            <a:endParaRPr sz="1800" dirty="0">
              <a:latin typeface="Calibri"/>
              <a:cs typeface="Calibri"/>
            </a:endParaRPr>
          </a:p>
          <a:p>
            <a:pPr marL="304800" marR="735965" indent="-182880">
              <a:lnSpc>
                <a:spcPts val="2160"/>
              </a:lnSpc>
              <a:spcBef>
                <a:spcPts val="61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right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inspect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review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evidence  </a:t>
            </a:r>
            <a:r>
              <a:rPr sz="2000" spc="-15" dirty="0">
                <a:latin typeface="Calibri"/>
                <a:cs typeface="Calibri"/>
              </a:rPr>
              <a:t>gathered </a:t>
            </a:r>
            <a:r>
              <a:rPr sz="2000" dirty="0">
                <a:latin typeface="Calibri"/>
                <a:cs typeface="Calibri"/>
              </a:rPr>
              <a:t>during 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investigation.</a:t>
            </a:r>
            <a:endParaRPr sz="2000" dirty="0">
              <a:latin typeface="Calibri"/>
              <a:cs typeface="Calibri"/>
            </a:endParaRPr>
          </a:p>
          <a:p>
            <a:pPr marL="304800" marR="419734" indent="-182880">
              <a:lnSpc>
                <a:spcPts val="2160"/>
              </a:lnSpc>
              <a:spcBef>
                <a:spcPts val="60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spc="-10" dirty="0">
                <a:latin typeface="Calibri"/>
                <a:cs typeface="Calibri"/>
              </a:rPr>
              <a:t>must receive </a:t>
            </a:r>
            <a:r>
              <a:rPr sz="2000" dirty="0">
                <a:latin typeface="Calibri"/>
                <a:cs typeface="Calibri"/>
              </a:rPr>
              <a:t>notice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sufficient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prepare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response </a:t>
            </a: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initial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interview.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6456" y="3204972"/>
            <a:ext cx="1802890" cy="1112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9891" y="2164098"/>
            <a:ext cx="6878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5" dirty="0">
                <a:solidFill>
                  <a:srgbClr val="252525"/>
                </a:solidFill>
              </a:rPr>
              <a:t>MODIFYING</a:t>
            </a:r>
            <a:r>
              <a:rPr sz="4800" spc="-310" dirty="0">
                <a:solidFill>
                  <a:srgbClr val="252525"/>
                </a:solidFill>
              </a:rPr>
              <a:t> </a:t>
            </a:r>
            <a:r>
              <a:rPr sz="4800" spc="-120" dirty="0">
                <a:solidFill>
                  <a:srgbClr val="252525"/>
                </a:solidFill>
              </a:rPr>
              <a:t>INVESTIGATIONS</a:t>
            </a:r>
            <a:endParaRPr sz="48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62000" y="223086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31819" y="2409315"/>
            <a:ext cx="5967095" cy="3824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District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has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lang="en-US" sz="2400" b="1" dirty="0"/>
              <a:t>knowledge of conduct that reasonably may constitute sex discrimination </a:t>
            </a:r>
            <a:r>
              <a:rPr lang="en-US" sz="2400" dirty="0"/>
              <a:t>in its </a:t>
            </a:r>
            <a:r>
              <a:rPr lang="en-US" sz="2400" b="1" dirty="0"/>
              <a:t>education program or activity </a:t>
            </a:r>
            <a:r>
              <a:rPr lang="en-US" sz="2400" dirty="0"/>
              <a:t>must </a:t>
            </a:r>
            <a:r>
              <a:rPr lang="en-US" sz="2400" b="1" dirty="0"/>
              <a:t>respond promptly and effectively </a:t>
            </a:r>
            <a:r>
              <a:rPr lang="en-US" sz="2400" i="1" dirty="0"/>
              <a:t>(new 2024 standard)</a:t>
            </a:r>
            <a:endParaRPr lang="en-US" sz="2400" i="1" dirty="0">
              <a:latin typeface="Corbel"/>
              <a:cs typeface="Corbel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dirty="0">
              <a:latin typeface="Corbel"/>
              <a:cs typeface="Corbel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b="1" dirty="0">
                <a:latin typeface="Corbel"/>
                <a:cs typeface="Corbel"/>
              </a:rPr>
              <a:t>AUGUST 2024: Title IX requires schools to take steps to prevent and remedy two forms of sex-based harassment:  sexual harassment (including sexual violence) and gender-based harassment. </a:t>
            </a:r>
            <a:endParaRPr sz="2400" b="1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1696" y="796989"/>
            <a:ext cx="576389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WHEN MUST </a:t>
            </a:r>
            <a:r>
              <a:rPr sz="3200" b="1" spc="-5" dirty="0">
                <a:latin typeface="Corbel"/>
                <a:cs typeface="Corbel"/>
              </a:rPr>
              <a:t>THE DISTRICT  RESPOND </a:t>
            </a:r>
            <a:r>
              <a:rPr sz="3200" b="1" spc="-15" dirty="0">
                <a:latin typeface="Corbel"/>
                <a:cs typeface="Corbel"/>
              </a:rPr>
              <a:t>TO </a:t>
            </a:r>
            <a:r>
              <a:rPr lang="en-US" sz="3200" b="1" spc="-15" dirty="0">
                <a:latin typeface="Corbel"/>
                <a:cs typeface="Corbel"/>
              </a:rPr>
              <a:t>TITLE IX </a:t>
            </a:r>
            <a:r>
              <a:rPr sz="3200" b="1" spc="-5" dirty="0">
                <a:latin typeface="Corbel"/>
                <a:cs typeface="Corbel"/>
              </a:rPr>
              <a:t>SEXUAL  HARASSMENT</a:t>
            </a:r>
            <a:r>
              <a:rPr sz="3200" b="1" spc="-245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?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2965" y="3597338"/>
            <a:ext cx="1423415" cy="1421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958" y="1101788"/>
            <a:ext cx="4267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Modifying</a:t>
            </a:r>
            <a:r>
              <a:rPr spc="-250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Investigations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275830" cy="1652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5435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school investigate </a:t>
            </a:r>
            <a:r>
              <a:rPr sz="2400" dirty="0">
                <a:latin typeface="Calibri"/>
                <a:cs typeface="Calibri"/>
              </a:rPr>
              <a:t>allegations that are </a:t>
            </a:r>
            <a:r>
              <a:rPr sz="2400" spc="-5" dirty="0">
                <a:latin typeface="Calibri"/>
                <a:cs typeface="Calibri"/>
              </a:rPr>
              <a:t>not in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notice </a:t>
            </a:r>
            <a:r>
              <a:rPr sz="2400" spc="-10" dirty="0">
                <a:latin typeface="Calibri"/>
                <a:cs typeface="Calibri"/>
              </a:rPr>
              <a:t>provided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parties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beginning of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grievance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process?</a:t>
            </a:r>
            <a:endParaRPr sz="2400" dirty="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2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40" dirty="0">
                <a:latin typeface="Calibri"/>
                <a:cs typeface="Calibri"/>
              </a:rPr>
              <a:t>Yes, </a:t>
            </a:r>
            <a:r>
              <a:rPr sz="2000" dirty="0">
                <a:latin typeface="Calibri"/>
                <a:cs typeface="Calibri"/>
              </a:rPr>
              <a:t>but </a:t>
            </a:r>
            <a:r>
              <a:rPr sz="2000" spc="-5" dirty="0">
                <a:latin typeface="Calibri"/>
                <a:cs typeface="Calibri"/>
              </a:rPr>
              <a:t>only if it </a:t>
            </a: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notice of </a:t>
            </a:r>
            <a:r>
              <a:rPr sz="2000" dirty="0">
                <a:latin typeface="Calibri"/>
                <a:cs typeface="Calibri"/>
              </a:rPr>
              <a:t>the additional </a:t>
            </a:r>
            <a:r>
              <a:rPr sz="2000" spc="-10" dirty="0">
                <a:latin typeface="Calibri"/>
                <a:cs typeface="Calibri"/>
              </a:rPr>
              <a:t>allegations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parties.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65932" y="3585971"/>
            <a:ext cx="2142743" cy="2142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5346" y="2164098"/>
            <a:ext cx="542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25" dirty="0">
                <a:solidFill>
                  <a:srgbClr val="252525"/>
                </a:solidFill>
              </a:rPr>
              <a:t>INVESTIGATION</a:t>
            </a:r>
            <a:r>
              <a:rPr sz="4800" spc="-254" dirty="0">
                <a:solidFill>
                  <a:srgbClr val="252525"/>
                </a:solidFill>
              </a:rPr>
              <a:t> </a:t>
            </a:r>
            <a:r>
              <a:rPr sz="4800" spc="-80" dirty="0">
                <a:solidFill>
                  <a:srgbClr val="252525"/>
                </a:solidFill>
              </a:rPr>
              <a:t>BASICS</a:t>
            </a:r>
            <a:endParaRPr sz="48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43970" y="1101788"/>
            <a:ext cx="6108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65" dirty="0">
                <a:solidFill>
                  <a:srgbClr val="2583C5"/>
                </a:solidFill>
                <a:latin typeface="Calibri Light"/>
                <a:cs typeface="Calibri Light"/>
              </a:rPr>
              <a:t>When </a:t>
            </a:r>
            <a:r>
              <a:rPr sz="3600" b="0" spc="-60" dirty="0">
                <a:solidFill>
                  <a:srgbClr val="2583C5"/>
                </a:solidFill>
                <a:latin typeface="Calibri Light"/>
                <a:cs typeface="Calibri Light"/>
              </a:rPr>
              <a:t>does </a:t>
            </a:r>
            <a:r>
              <a:rPr sz="3600" b="0" spc="-35" dirty="0">
                <a:solidFill>
                  <a:srgbClr val="2583C5"/>
                </a:solidFill>
                <a:latin typeface="Calibri Light"/>
                <a:cs typeface="Calibri Light"/>
              </a:rPr>
              <a:t>an </a:t>
            </a:r>
            <a:r>
              <a:rPr sz="3600" b="0" spc="-95" dirty="0">
                <a:solidFill>
                  <a:srgbClr val="2583C5"/>
                </a:solidFill>
                <a:latin typeface="Calibri Light"/>
                <a:cs typeface="Calibri Light"/>
              </a:rPr>
              <a:t>investigation</a:t>
            </a:r>
            <a:r>
              <a:rPr sz="3600" b="0" spc="-555" dirty="0">
                <a:solidFill>
                  <a:srgbClr val="2583C5"/>
                </a:solidFill>
                <a:latin typeface="Calibri Light"/>
                <a:cs typeface="Calibri Light"/>
              </a:rPr>
              <a:t> </a:t>
            </a:r>
            <a:r>
              <a:rPr sz="3600" b="0" spc="-70" dirty="0">
                <a:solidFill>
                  <a:srgbClr val="2583C5"/>
                </a:solidFill>
                <a:latin typeface="Calibri Light"/>
                <a:cs typeface="Calibri Light"/>
              </a:rPr>
              <a:t>occur?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585584" cy="10547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 school is required to investigate </a:t>
            </a:r>
            <a:r>
              <a:rPr lang="en-US" sz="2400" dirty="0">
                <a:latin typeface="Calibri"/>
                <a:cs typeface="Calibri"/>
              </a:rPr>
              <a:t>sex-based harassment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allegations that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made in a </a:t>
            </a:r>
            <a:r>
              <a:rPr sz="2400" spc="-10" dirty="0">
                <a:latin typeface="Calibri"/>
                <a:cs typeface="Calibri"/>
              </a:rPr>
              <a:t>complaint.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1214" y="1101788"/>
            <a:ext cx="6016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What happens </a:t>
            </a:r>
            <a:r>
              <a:rPr spc="-30" dirty="0">
                <a:solidFill>
                  <a:srgbClr val="2583C5"/>
                </a:solidFill>
              </a:rPr>
              <a:t>in </a:t>
            </a:r>
            <a:r>
              <a:rPr spc="-35" dirty="0">
                <a:solidFill>
                  <a:srgbClr val="2583C5"/>
                </a:solidFill>
              </a:rPr>
              <a:t>an</a:t>
            </a:r>
            <a:r>
              <a:rPr spc="-600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investigation?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026909" cy="228331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investigation,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school </a:t>
            </a:r>
            <a:r>
              <a:rPr sz="2400" dirty="0">
                <a:latin typeface="Calibri"/>
                <a:cs typeface="Calibri"/>
              </a:rPr>
              <a:t>gathers evidence and  </a:t>
            </a:r>
            <a:r>
              <a:rPr sz="2400" spc="-15" dirty="0">
                <a:latin typeface="Calibri"/>
                <a:cs typeface="Calibri"/>
              </a:rPr>
              <a:t>proof related 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lang="en-US" sz="2400" spc="-15" dirty="0">
                <a:latin typeface="Calibri"/>
                <a:cs typeface="Calibri"/>
              </a:rPr>
              <a:t>sex-based harassment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complaint.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spc="-5" dirty="0">
                <a:latin typeface="Calibri"/>
                <a:cs typeface="Calibri"/>
              </a:rPr>
              <a:t>Specific steps </a:t>
            </a:r>
            <a:r>
              <a:rPr sz="2400" dirty="0">
                <a:latin typeface="Calibri"/>
                <a:cs typeface="Calibri"/>
              </a:rPr>
              <a:t>will vary </a:t>
            </a:r>
            <a:r>
              <a:rPr sz="2400" spc="-5" dirty="0">
                <a:latin typeface="Calibri"/>
                <a:cs typeface="Calibri"/>
              </a:rPr>
              <a:t>depending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specific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case.</a:t>
            </a: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Nature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allegations.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Age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10" dirty="0">
                <a:latin typeface="Calibri"/>
                <a:cs typeface="Calibri"/>
              </a:rPr>
              <a:t>student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employee).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people </a:t>
            </a:r>
            <a:r>
              <a:rPr sz="2000" spc="-15" dirty="0">
                <a:latin typeface="Calibri"/>
                <a:cs typeface="Calibri"/>
              </a:rPr>
              <a:t>involved </a:t>
            </a:r>
            <a:r>
              <a:rPr sz="2000" spc="-5" dirty="0">
                <a:latin typeface="Calibri"/>
                <a:cs typeface="Calibri"/>
              </a:rPr>
              <a:t>or with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knowledge.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0842" y="1757843"/>
            <a:ext cx="383857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78740">
              <a:lnSpc>
                <a:spcPts val="4900"/>
              </a:lnSpc>
              <a:spcBef>
                <a:spcPts val="980"/>
              </a:spcBef>
            </a:pPr>
            <a:r>
              <a:rPr sz="4800" spc="-125" dirty="0">
                <a:solidFill>
                  <a:srgbClr val="252525"/>
                </a:solidFill>
              </a:rPr>
              <a:t>INVESTIGATION  </a:t>
            </a:r>
            <a:r>
              <a:rPr sz="4800" spc="-85" dirty="0">
                <a:solidFill>
                  <a:srgbClr val="252525"/>
                </a:solidFill>
              </a:rPr>
              <a:t>R</a:t>
            </a:r>
            <a:r>
              <a:rPr sz="4800" spc="-155" dirty="0">
                <a:solidFill>
                  <a:srgbClr val="252525"/>
                </a:solidFill>
              </a:rPr>
              <a:t>E</a:t>
            </a:r>
            <a:r>
              <a:rPr sz="4800" spc="-105" dirty="0">
                <a:solidFill>
                  <a:srgbClr val="252525"/>
                </a:solidFill>
              </a:rPr>
              <a:t>QU</a:t>
            </a:r>
            <a:r>
              <a:rPr sz="4800" spc="-70" dirty="0">
                <a:solidFill>
                  <a:srgbClr val="252525"/>
                </a:solidFill>
              </a:rPr>
              <a:t>I</a:t>
            </a:r>
            <a:r>
              <a:rPr sz="4800" spc="-95" dirty="0">
                <a:solidFill>
                  <a:srgbClr val="252525"/>
                </a:solidFill>
              </a:rPr>
              <a:t>R</a:t>
            </a:r>
            <a:r>
              <a:rPr sz="4800" spc="-105" dirty="0">
                <a:solidFill>
                  <a:srgbClr val="252525"/>
                </a:solidFill>
              </a:rPr>
              <a:t>E</a:t>
            </a:r>
            <a:r>
              <a:rPr sz="4800" spc="-135" dirty="0">
                <a:solidFill>
                  <a:srgbClr val="252525"/>
                </a:solidFill>
              </a:rPr>
              <a:t>M</a:t>
            </a:r>
            <a:r>
              <a:rPr sz="4800" spc="-95" dirty="0">
                <a:solidFill>
                  <a:srgbClr val="252525"/>
                </a:solidFill>
              </a:rPr>
              <a:t>E</a:t>
            </a:r>
            <a:r>
              <a:rPr sz="4800" spc="-114" dirty="0">
                <a:solidFill>
                  <a:srgbClr val="252525"/>
                </a:solidFill>
              </a:rPr>
              <a:t>N</a:t>
            </a:r>
            <a:r>
              <a:rPr sz="4800" spc="-125" dirty="0">
                <a:solidFill>
                  <a:srgbClr val="252525"/>
                </a:solidFill>
              </a:rPr>
              <a:t>T</a:t>
            </a:r>
            <a:r>
              <a:rPr sz="4800" dirty="0">
                <a:solidFill>
                  <a:srgbClr val="252525"/>
                </a:solidFill>
              </a:rPr>
              <a:t>S</a:t>
            </a:r>
            <a:endParaRPr sz="48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326" y="1101788"/>
            <a:ext cx="5239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583C5"/>
                </a:solidFill>
              </a:rPr>
              <a:t>Burden </a:t>
            </a:r>
            <a:r>
              <a:rPr spc="-35" dirty="0">
                <a:solidFill>
                  <a:srgbClr val="2583C5"/>
                </a:solidFill>
              </a:rPr>
              <a:t>of </a:t>
            </a:r>
            <a:r>
              <a:rPr spc="-75" dirty="0">
                <a:solidFill>
                  <a:srgbClr val="2583C5"/>
                </a:solidFill>
              </a:rPr>
              <a:t>Gathering</a:t>
            </a:r>
            <a:r>
              <a:rPr spc="-459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Evidence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724650" cy="141384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burden </a:t>
            </a:r>
            <a:r>
              <a:rPr sz="2400" dirty="0">
                <a:latin typeface="Calibri"/>
                <a:cs typeface="Calibri"/>
              </a:rPr>
              <a:t>to gather evidence </a:t>
            </a:r>
            <a:r>
              <a:rPr sz="2400" spc="-5" dirty="0">
                <a:latin typeface="Calibri"/>
                <a:cs typeface="Calibri"/>
              </a:rPr>
              <a:t>is placed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school  </a:t>
            </a:r>
            <a:r>
              <a:rPr sz="2400" spc="-15" dirty="0">
                <a:latin typeface="Calibri"/>
                <a:cs typeface="Calibri"/>
              </a:rPr>
              <a:t>investigating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lang="en-US" sz="2400" spc="-15" dirty="0">
                <a:latin typeface="Calibri"/>
                <a:cs typeface="Calibri"/>
              </a:rPr>
              <a:t>sex-based harassment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complaint.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burden is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complainant.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burden is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respondent.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3348" y="3547871"/>
            <a:ext cx="3723131" cy="224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1862" y="1101788"/>
            <a:ext cx="6313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2583C5"/>
                </a:solidFill>
              </a:rPr>
              <a:t>The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75" dirty="0">
                <a:solidFill>
                  <a:srgbClr val="2583C5"/>
                </a:solidFill>
              </a:rPr>
              <a:t>Parties’</a:t>
            </a:r>
            <a:r>
              <a:rPr spc="-165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Role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30" dirty="0">
                <a:solidFill>
                  <a:srgbClr val="2583C5"/>
                </a:solidFill>
              </a:rPr>
              <a:t>in</a:t>
            </a:r>
            <a:r>
              <a:rPr spc="-185" dirty="0">
                <a:solidFill>
                  <a:srgbClr val="2583C5"/>
                </a:solidFill>
              </a:rPr>
              <a:t> </a:t>
            </a:r>
            <a:r>
              <a:rPr spc="-45" dirty="0">
                <a:solidFill>
                  <a:srgbClr val="2583C5"/>
                </a:solidFill>
              </a:rPr>
              <a:t>the</a:t>
            </a:r>
            <a:r>
              <a:rPr spc="-170" dirty="0">
                <a:solidFill>
                  <a:srgbClr val="2583C5"/>
                </a:solidFill>
              </a:rPr>
              <a:t> </a:t>
            </a:r>
            <a:r>
              <a:rPr spc="-95" dirty="0">
                <a:solidFill>
                  <a:srgbClr val="2583C5"/>
                </a:solidFill>
              </a:rPr>
              <a:t>Investigation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299959" cy="3960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6611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Although </a:t>
            </a:r>
            <a:r>
              <a:rPr sz="2400" spc="-5" dirty="0">
                <a:latin typeface="Calibri"/>
                <a:cs typeface="Calibri"/>
              </a:rPr>
              <a:t>it is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school’s burden </a:t>
            </a:r>
            <a:r>
              <a:rPr sz="2400" dirty="0">
                <a:latin typeface="Calibri"/>
                <a:cs typeface="Calibri"/>
              </a:rPr>
              <a:t>to gather evidence,  </a:t>
            </a:r>
            <a:r>
              <a:rPr sz="2400" spc="-5" dirty="0">
                <a:latin typeface="Calibri"/>
                <a:cs typeface="Calibri"/>
              </a:rPr>
              <a:t>schools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restrict </a:t>
            </a:r>
            <a:r>
              <a:rPr sz="2400" dirty="0">
                <a:latin typeface="Calibri"/>
                <a:cs typeface="Calibri"/>
              </a:rPr>
              <a:t>the abilities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parties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discuss </a:t>
            </a:r>
            <a:r>
              <a:rPr sz="2400" spc="-10" dirty="0">
                <a:latin typeface="Calibri"/>
                <a:cs typeface="Calibri"/>
              </a:rPr>
              <a:t>allegations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to gather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present</a:t>
            </a:r>
            <a:r>
              <a:rPr sz="2400" spc="-5" dirty="0">
                <a:latin typeface="Calibri"/>
                <a:cs typeface="Calibri"/>
              </a:rPr>
              <a:t> evidence.</a:t>
            </a:r>
            <a:endParaRPr sz="2400" dirty="0">
              <a:latin typeface="Calibri"/>
              <a:cs typeface="Calibri"/>
            </a:endParaRPr>
          </a:p>
          <a:p>
            <a:pPr marL="12700" marR="511175">
              <a:lnSpc>
                <a:spcPts val="2590"/>
              </a:lnSpc>
              <a:spcBef>
                <a:spcPts val="1410"/>
              </a:spcBef>
            </a:pPr>
            <a:r>
              <a:rPr sz="2400" spc="-5" dirty="0">
                <a:latin typeface="Calibri"/>
                <a:cs typeface="Calibri"/>
              </a:rPr>
              <a:t>The parties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an equal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present  witnesses 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evidence.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10" dirty="0">
                <a:latin typeface="Calibri"/>
                <a:cs typeface="Calibri"/>
              </a:rPr>
              <a:t>Parties can present </a:t>
            </a:r>
            <a:r>
              <a:rPr sz="1800" spc="-5" dirty="0">
                <a:latin typeface="Calibri"/>
                <a:cs typeface="Calibri"/>
              </a:rPr>
              <a:t>both </a:t>
            </a:r>
            <a:r>
              <a:rPr sz="1800" spc="-15" dirty="0">
                <a:latin typeface="Calibri"/>
                <a:cs typeface="Calibri"/>
              </a:rPr>
              <a:t>fact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expert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witnesses.</a:t>
            </a:r>
            <a:endParaRPr sz="18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Other inculpatory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exculpatory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evidence.</a:t>
            </a:r>
            <a:endParaRPr sz="18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30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5" dirty="0">
                <a:latin typeface="Calibri"/>
                <a:cs typeface="Calibri"/>
              </a:rPr>
              <a:t>Inculpatory = evidence indicating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guilty/responsibility.</a:t>
            </a:r>
            <a:endParaRPr sz="16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10" dirty="0">
                <a:latin typeface="Calibri"/>
                <a:cs typeface="Calibri"/>
              </a:rPr>
              <a:t>Exculpatory </a:t>
            </a:r>
            <a:r>
              <a:rPr sz="1600" spc="-5" dirty="0">
                <a:latin typeface="Calibri"/>
                <a:cs typeface="Calibri"/>
              </a:rPr>
              <a:t>= evidence indicating innocence/lack of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responsibility.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cannot restrict the </a:t>
            </a:r>
            <a:r>
              <a:rPr sz="2400" spc="-5" dirty="0">
                <a:latin typeface="Calibri"/>
                <a:cs typeface="Calibri"/>
              </a:rPr>
              <a:t>parties’ </a:t>
            </a:r>
            <a:r>
              <a:rPr sz="2400" dirty="0">
                <a:latin typeface="Calibri"/>
                <a:cs typeface="Calibri"/>
              </a:rPr>
              <a:t>ability to </a:t>
            </a:r>
            <a:r>
              <a:rPr sz="2400" spc="-5" dirty="0">
                <a:latin typeface="Calibri"/>
                <a:cs typeface="Calibri"/>
              </a:rPr>
              <a:t>discuss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allegations.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1554" marR="5080" indent="-2545080">
              <a:lnSpc>
                <a:spcPts val="3670"/>
              </a:lnSpc>
              <a:spcBef>
                <a:spcPts val="760"/>
              </a:spcBef>
            </a:pPr>
            <a:r>
              <a:rPr spc="-50" dirty="0">
                <a:solidFill>
                  <a:srgbClr val="2583C5"/>
                </a:solidFill>
              </a:rPr>
              <a:t>The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75" dirty="0">
                <a:solidFill>
                  <a:srgbClr val="2583C5"/>
                </a:solidFill>
              </a:rPr>
              <a:t>Parties’</a:t>
            </a:r>
            <a:r>
              <a:rPr spc="-165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Role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30" dirty="0">
                <a:solidFill>
                  <a:srgbClr val="2583C5"/>
                </a:solidFill>
              </a:rPr>
              <a:t>in</a:t>
            </a:r>
            <a:r>
              <a:rPr spc="-185" dirty="0">
                <a:solidFill>
                  <a:srgbClr val="2583C5"/>
                </a:solidFill>
              </a:rPr>
              <a:t> </a:t>
            </a:r>
            <a:r>
              <a:rPr spc="-45" dirty="0">
                <a:solidFill>
                  <a:srgbClr val="2583C5"/>
                </a:solidFill>
              </a:rPr>
              <a:t>the</a:t>
            </a:r>
            <a:r>
              <a:rPr spc="-170" dirty="0">
                <a:solidFill>
                  <a:srgbClr val="2583C5"/>
                </a:solidFill>
              </a:rPr>
              <a:t> </a:t>
            </a:r>
            <a:r>
              <a:rPr spc="-95" dirty="0">
                <a:solidFill>
                  <a:srgbClr val="2583C5"/>
                </a:solidFill>
              </a:rPr>
              <a:t>Investigation  </a:t>
            </a:r>
            <a:r>
              <a:rPr spc="-70" dirty="0">
                <a:solidFill>
                  <a:srgbClr val="2583C5"/>
                </a:solidFill>
              </a:rPr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9700" marR="508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The parties </a:t>
            </a:r>
            <a:r>
              <a:rPr dirty="0"/>
              <a:t>must </a:t>
            </a:r>
            <a:r>
              <a:rPr spc="-5" dirty="0"/>
              <a:t>have </a:t>
            </a:r>
            <a:r>
              <a:rPr dirty="0"/>
              <a:t>the </a:t>
            </a:r>
            <a:r>
              <a:rPr spc="-5" dirty="0"/>
              <a:t>same opportunities </a:t>
            </a:r>
            <a:r>
              <a:rPr dirty="0"/>
              <a:t>to </a:t>
            </a:r>
            <a:r>
              <a:rPr spc="-5" dirty="0"/>
              <a:t>have other  people </a:t>
            </a:r>
            <a:r>
              <a:rPr spc="-10" dirty="0"/>
              <a:t>present </a:t>
            </a:r>
            <a:r>
              <a:rPr spc="-5" dirty="0"/>
              <a:t>during </a:t>
            </a:r>
            <a:r>
              <a:rPr spc="-20" dirty="0"/>
              <a:t>any </a:t>
            </a:r>
            <a:r>
              <a:rPr spc="-10" dirty="0"/>
              <a:t>grievance</a:t>
            </a:r>
            <a:r>
              <a:rPr spc="10" dirty="0"/>
              <a:t> </a:t>
            </a:r>
            <a:r>
              <a:rPr spc="-5" dirty="0"/>
              <a:t>proceeding.</a:t>
            </a:r>
          </a:p>
          <a:p>
            <a:pPr marL="431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Font typeface="Calibri"/>
              <a:buChar char="◦"/>
              <a:tabLst>
                <a:tab pos="433070" algn="l"/>
              </a:tabLst>
            </a:pPr>
            <a:r>
              <a:rPr sz="2000" i="1" spc="-5" dirty="0">
                <a:latin typeface="Calibri"/>
                <a:cs typeface="Calibri"/>
              </a:rPr>
              <a:t>e.g.</a:t>
            </a:r>
            <a:r>
              <a:rPr sz="2000" spc="-5" dirty="0"/>
              <a:t>, </a:t>
            </a:r>
            <a:r>
              <a:rPr sz="2000" spc="-15" dirty="0"/>
              <a:t>to </a:t>
            </a:r>
            <a:r>
              <a:rPr sz="2000" dirty="0"/>
              <a:t>be </a:t>
            </a:r>
            <a:r>
              <a:rPr sz="2000" spc="-5" dirty="0"/>
              <a:t>accompanied </a:t>
            </a:r>
            <a:r>
              <a:rPr sz="2000" spc="-15" dirty="0"/>
              <a:t>at </a:t>
            </a:r>
            <a:r>
              <a:rPr sz="2000" dirty="0"/>
              <a:t>an </a:t>
            </a:r>
            <a:r>
              <a:rPr sz="2000" spc="-15" dirty="0"/>
              <a:t>investigation </a:t>
            </a:r>
            <a:r>
              <a:rPr sz="2000" spc="-5" dirty="0"/>
              <a:t>meeting by </a:t>
            </a:r>
            <a:r>
              <a:rPr sz="2000" dirty="0"/>
              <a:t>an</a:t>
            </a:r>
            <a:r>
              <a:rPr sz="2000" spc="65" dirty="0"/>
              <a:t> </a:t>
            </a:r>
            <a:r>
              <a:rPr sz="2000" spc="-30" dirty="0"/>
              <a:t>advisor.</a:t>
            </a:r>
            <a:endParaRPr sz="2000" dirty="0">
              <a:latin typeface="Calibri"/>
              <a:cs typeface="Calibri"/>
            </a:endParaRPr>
          </a:p>
          <a:p>
            <a:pPr marL="431800" marR="9525" indent="-182880">
              <a:lnSpc>
                <a:spcPts val="2160"/>
              </a:lnSpc>
              <a:spcBef>
                <a:spcPts val="630"/>
              </a:spcBef>
              <a:buClr>
                <a:srgbClr val="1CACE3"/>
              </a:buClr>
              <a:buChar char="◦"/>
              <a:tabLst>
                <a:tab pos="433070" algn="l"/>
              </a:tabLst>
            </a:pPr>
            <a:r>
              <a:rPr sz="2000" dirty="0"/>
              <a:t>The school </a:t>
            </a:r>
            <a:r>
              <a:rPr sz="2000" spc="-5" dirty="0"/>
              <a:t>can </a:t>
            </a:r>
            <a:r>
              <a:rPr sz="2000" spc="-10" dirty="0"/>
              <a:t>establish restrictions regarding </a:t>
            </a:r>
            <a:r>
              <a:rPr sz="2000" spc="-5" dirty="0"/>
              <a:t>how </a:t>
            </a:r>
            <a:r>
              <a:rPr sz="2000" dirty="0"/>
              <a:t>much the </a:t>
            </a:r>
            <a:r>
              <a:rPr sz="2000" spc="-5" dirty="0"/>
              <a:t>advisor  can participate, </a:t>
            </a:r>
            <a:r>
              <a:rPr sz="2000" dirty="0"/>
              <a:t>but the </a:t>
            </a:r>
            <a:r>
              <a:rPr sz="2000" spc="-10" dirty="0"/>
              <a:t>restrictions must </a:t>
            </a:r>
            <a:r>
              <a:rPr sz="2000" dirty="0"/>
              <a:t>apply </a:t>
            </a:r>
            <a:r>
              <a:rPr sz="2000" spc="-5" dirty="0"/>
              <a:t>equally </a:t>
            </a:r>
            <a:r>
              <a:rPr sz="2000" spc="-15" dirty="0"/>
              <a:t>to </a:t>
            </a:r>
            <a:r>
              <a:rPr sz="2000" dirty="0"/>
              <a:t>the</a:t>
            </a:r>
            <a:r>
              <a:rPr sz="2000" spc="105" dirty="0"/>
              <a:t> </a:t>
            </a:r>
            <a:r>
              <a:rPr sz="2000" spc="-5" dirty="0"/>
              <a:t>parties.</a:t>
            </a:r>
            <a:endParaRPr sz="2000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6675" y="1101788"/>
            <a:ext cx="6526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2583C5"/>
                </a:solidFill>
              </a:rPr>
              <a:t>Requiring </a:t>
            </a:r>
            <a:r>
              <a:rPr spc="-35" dirty="0">
                <a:solidFill>
                  <a:srgbClr val="2583C5"/>
                </a:solidFill>
              </a:rPr>
              <a:t>an </a:t>
            </a:r>
            <a:r>
              <a:rPr spc="-90" dirty="0">
                <a:solidFill>
                  <a:srgbClr val="2583C5"/>
                </a:solidFill>
              </a:rPr>
              <a:t>Individual’s</a:t>
            </a:r>
            <a:r>
              <a:rPr spc="-450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Participation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33615" cy="3309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written </a:t>
            </a:r>
            <a:r>
              <a:rPr sz="2400" spc="-5" dirty="0">
                <a:latin typeface="Calibri"/>
                <a:cs typeface="Calibri"/>
              </a:rPr>
              <a:t>notice </a:t>
            </a:r>
            <a:r>
              <a:rPr sz="2400" dirty="0">
                <a:latin typeface="Calibri"/>
                <a:cs typeface="Calibri"/>
              </a:rPr>
              <a:t>to a </a:t>
            </a:r>
            <a:r>
              <a:rPr sz="2400" spc="-5" dirty="0">
                <a:latin typeface="Calibri"/>
                <a:cs typeface="Calibri"/>
              </a:rPr>
              <a:t>party </a:t>
            </a:r>
            <a:r>
              <a:rPr sz="2400" dirty="0">
                <a:latin typeface="Calibri"/>
                <a:cs typeface="Calibri"/>
              </a:rPr>
              <a:t>whose  </a:t>
            </a:r>
            <a:r>
              <a:rPr sz="2400" spc="-5" dirty="0">
                <a:latin typeface="Calibri"/>
                <a:cs typeface="Calibri"/>
              </a:rPr>
              <a:t>participation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invited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expected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about: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20" dirty="0">
                <a:latin typeface="Calibri"/>
                <a:cs typeface="Calibri"/>
              </a:rPr>
              <a:t>Date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Time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Location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Participants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Purpose of hearings, </a:t>
            </a:r>
            <a:r>
              <a:rPr sz="2000" spc="-10" dirty="0">
                <a:latin typeface="Calibri"/>
                <a:cs typeface="Calibri"/>
              </a:rPr>
              <a:t>interviews, </a:t>
            </a:r>
            <a:r>
              <a:rPr sz="2000" spc="-5" dirty="0">
                <a:latin typeface="Calibri"/>
                <a:cs typeface="Calibri"/>
              </a:rPr>
              <a:t>or other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meetings.</a:t>
            </a:r>
            <a:endParaRPr sz="2000" dirty="0">
              <a:latin typeface="Calibri"/>
              <a:cs typeface="Calibri"/>
            </a:endParaRPr>
          </a:p>
          <a:p>
            <a:pPr marL="12700" marR="104139">
              <a:lnSpc>
                <a:spcPts val="2590"/>
              </a:lnSpc>
              <a:spcBef>
                <a:spcPts val="1620"/>
              </a:spcBef>
            </a:pPr>
            <a:r>
              <a:rPr sz="2400" dirty="0">
                <a:latin typeface="Calibri"/>
                <a:cs typeface="Calibri"/>
              </a:rPr>
              <a:t>Notice must </a:t>
            </a:r>
            <a:r>
              <a:rPr sz="2400" spc="-5" dirty="0">
                <a:latin typeface="Calibri"/>
                <a:cs typeface="Calibri"/>
              </a:rPr>
              <a:t>be provided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sufficient </a:t>
            </a:r>
            <a:r>
              <a:rPr sz="2400" dirty="0">
                <a:latin typeface="Calibri"/>
                <a:cs typeface="Calibri"/>
              </a:rPr>
              <a:t>time </a:t>
            </a: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party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 </a:t>
            </a:r>
            <a:r>
              <a:rPr sz="2400" spc="-15" dirty="0">
                <a:latin typeface="Calibri"/>
                <a:cs typeface="Calibri"/>
              </a:rPr>
              <a:t>prepare 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participate.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5521" y="2660904"/>
            <a:ext cx="930693" cy="1275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3362" y="1845029"/>
            <a:ext cx="5175885" cy="12934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484505" marR="5080" indent="-472440">
              <a:lnSpc>
                <a:spcPts val="4580"/>
              </a:lnSpc>
              <a:spcBef>
                <a:spcPts val="935"/>
              </a:spcBef>
            </a:pPr>
            <a:r>
              <a:rPr sz="4500" spc="-60" dirty="0">
                <a:solidFill>
                  <a:srgbClr val="252525"/>
                </a:solidFill>
              </a:rPr>
              <a:t>TIPS </a:t>
            </a:r>
            <a:r>
              <a:rPr sz="4500" spc="-75" dirty="0">
                <a:solidFill>
                  <a:srgbClr val="252525"/>
                </a:solidFill>
              </a:rPr>
              <a:t>FOR</a:t>
            </a:r>
            <a:r>
              <a:rPr sz="4500" spc="-350" dirty="0">
                <a:solidFill>
                  <a:srgbClr val="252525"/>
                </a:solidFill>
              </a:rPr>
              <a:t> </a:t>
            </a:r>
            <a:r>
              <a:rPr sz="4500" spc="-95" dirty="0">
                <a:solidFill>
                  <a:srgbClr val="252525"/>
                </a:solidFill>
              </a:rPr>
              <a:t>CONDUCTING  </a:t>
            </a:r>
            <a:r>
              <a:rPr sz="4500" spc="-45" dirty="0">
                <a:solidFill>
                  <a:srgbClr val="252525"/>
                </a:solidFill>
              </a:rPr>
              <a:t>AN</a:t>
            </a:r>
            <a:r>
              <a:rPr sz="4500" spc="-215" dirty="0">
                <a:solidFill>
                  <a:srgbClr val="252525"/>
                </a:solidFill>
              </a:rPr>
              <a:t> </a:t>
            </a:r>
            <a:r>
              <a:rPr sz="4500" spc="-114" dirty="0">
                <a:solidFill>
                  <a:srgbClr val="252525"/>
                </a:solidFill>
              </a:rPr>
              <a:t>INVESTIGATION</a:t>
            </a:r>
            <a:endParaRPr sz="45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2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2583180" cy="5330825"/>
          </a:xfrm>
          <a:custGeom>
            <a:avLst/>
            <a:gdLst/>
            <a:ahLst/>
            <a:cxnLst/>
            <a:rect l="l" t="t" r="r" b="b"/>
            <a:pathLst>
              <a:path w="2583180" h="5330825">
                <a:moveTo>
                  <a:pt x="2583180" y="0"/>
                </a:moveTo>
                <a:lnTo>
                  <a:pt x="0" y="0"/>
                </a:lnTo>
                <a:lnTo>
                  <a:pt x="0" y="5330571"/>
                </a:lnTo>
                <a:lnTo>
                  <a:pt x="2583180" y="5330571"/>
                </a:lnTo>
                <a:lnTo>
                  <a:pt x="2583180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4" name="object 4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2565" y="3548396"/>
            <a:ext cx="528701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solidFill>
                  <a:srgbClr val="0F6CC5"/>
                </a:solidFill>
                <a:latin typeface="Corbel"/>
                <a:cs typeface="Corbel"/>
              </a:rPr>
              <a:t>WHAT </a:t>
            </a:r>
            <a:r>
              <a:rPr b="0" dirty="0">
                <a:solidFill>
                  <a:srgbClr val="0F6CC5"/>
                </a:solidFill>
                <a:latin typeface="Corbel"/>
                <a:cs typeface="Corbel"/>
              </a:rPr>
              <a:t>IS THE DISTRICT’S  </a:t>
            </a:r>
            <a:r>
              <a:rPr b="0" spc="-25" dirty="0">
                <a:solidFill>
                  <a:srgbClr val="0F6CC5"/>
                </a:solidFill>
                <a:latin typeface="Corbel"/>
                <a:cs typeface="Corbel"/>
              </a:rPr>
              <a:t>EDUCATION </a:t>
            </a:r>
            <a:r>
              <a:rPr b="0" spc="-15" dirty="0">
                <a:solidFill>
                  <a:srgbClr val="0F6CC5"/>
                </a:solidFill>
                <a:latin typeface="Corbel"/>
                <a:cs typeface="Corbel"/>
              </a:rPr>
              <a:t>PROGRAM</a:t>
            </a:r>
            <a:r>
              <a:rPr b="0" spc="-390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-5" dirty="0">
                <a:solidFill>
                  <a:srgbClr val="0F6CC5"/>
                </a:solidFill>
                <a:latin typeface="Corbel"/>
                <a:cs typeface="Corbel"/>
              </a:rPr>
              <a:t>OR  </a:t>
            </a:r>
            <a:r>
              <a:rPr b="0" dirty="0">
                <a:solidFill>
                  <a:srgbClr val="0F6CC5"/>
                </a:solidFill>
                <a:latin typeface="Corbel"/>
                <a:cs typeface="Corbel"/>
              </a:rPr>
              <a:t>ACTIVITY?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9A9FC-5794-1D40-A3AB-369F7B3560E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1240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1838" y="1101788"/>
            <a:ext cx="5167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2583C5"/>
                </a:solidFill>
              </a:rPr>
              <a:t>Types </a:t>
            </a:r>
            <a:r>
              <a:rPr spc="-35" dirty="0">
                <a:solidFill>
                  <a:srgbClr val="2583C5"/>
                </a:solidFill>
              </a:rPr>
              <a:t>of </a:t>
            </a:r>
            <a:r>
              <a:rPr spc="-80" dirty="0">
                <a:solidFill>
                  <a:srgbClr val="2583C5"/>
                </a:solidFill>
              </a:rPr>
              <a:t>Evidence </a:t>
            </a:r>
            <a:r>
              <a:rPr dirty="0">
                <a:solidFill>
                  <a:srgbClr val="2583C5"/>
                </a:solidFill>
              </a:rPr>
              <a:t>–</a:t>
            </a:r>
            <a:r>
              <a:rPr spc="-509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Examples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680634"/>
            <a:ext cx="5289550" cy="408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7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Documents, including </a:t>
            </a:r>
            <a:r>
              <a:rPr sz="2400" dirty="0">
                <a:latin typeface="Calibri"/>
                <a:cs typeface="Calibri"/>
              </a:rPr>
              <a:t>electronic records.  Emails and other written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communications.  </a:t>
            </a:r>
            <a:r>
              <a:rPr sz="2400" spc="-5" dirty="0">
                <a:latin typeface="Calibri"/>
                <a:cs typeface="Calibri"/>
              </a:rPr>
              <a:t>Photos/videos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spc="-5" dirty="0">
                <a:latin typeface="Calibri"/>
                <a:cs typeface="Calibri"/>
              </a:rPr>
              <a:t>Schedules</a:t>
            </a:r>
            <a:endParaRPr sz="2400" dirty="0">
              <a:latin typeface="Calibri"/>
              <a:cs typeface="Calibri"/>
            </a:endParaRPr>
          </a:p>
          <a:p>
            <a:pPr marL="12700" marR="1807210">
              <a:lnSpc>
                <a:spcPct val="1386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Seating Arrangements  Personnel/ </a:t>
            </a:r>
            <a:r>
              <a:rPr sz="2400" spc="-5" dirty="0">
                <a:latin typeface="Calibri"/>
                <a:cs typeface="Calibri"/>
              </a:rPr>
              <a:t>Student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Records  Social Media Posts  </a:t>
            </a:r>
            <a:r>
              <a:rPr sz="2400" spc="-25" dirty="0">
                <a:latin typeface="Calibri"/>
                <a:cs typeface="Calibri"/>
              </a:rPr>
              <a:t>Interviews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1515" y="3284220"/>
            <a:ext cx="2220467" cy="1731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7022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20239" y="1101788"/>
            <a:ext cx="436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Planning </a:t>
            </a:r>
            <a:r>
              <a:rPr spc="-35" dirty="0">
                <a:solidFill>
                  <a:srgbClr val="2583C5"/>
                </a:solidFill>
              </a:rPr>
              <a:t>an</a:t>
            </a:r>
            <a:r>
              <a:rPr spc="-335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Investigation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854190" cy="346582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Identify sources of evidence (interviews, documents,  emails, </a:t>
            </a:r>
            <a:r>
              <a:rPr sz="2400" spc="-10" dirty="0">
                <a:latin typeface="Calibri"/>
                <a:cs typeface="Calibri"/>
              </a:rPr>
              <a:t>student/personnel </a:t>
            </a:r>
            <a:r>
              <a:rPr sz="2400" spc="-15" dirty="0">
                <a:latin typeface="Calibri"/>
                <a:cs typeface="Calibri"/>
              </a:rPr>
              <a:t>records,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etc.).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Identify </a:t>
            </a:r>
            <a:r>
              <a:rPr sz="2400" spc="-5" dirty="0">
                <a:latin typeface="Calibri"/>
                <a:cs typeface="Calibri"/>
              </a:rPr>
              <a:t>potential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witnesses.</a:t>
            </a: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Complainant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Respondent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witnesses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alibri"/>
                <a:cs typeface="Calibri"/>
              </a:rPr>
              <a:t>Create 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timeline.</a:t>
            </a: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what order </a:t>
            </a:r>
            <a:r>
              <a:rPr sz="2000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15" dirty="0">
                <a:latin typeface="Calibri"/>
                <a:cs typeface="Calibri"/>
              </a:rPr>
              <a:t>want to </a:t>
            </a:r>
            <a:r>
              <a:rPr sz="2000" spc="-10" dirty="0">
                <a:latin typeface="Calibri"/>
                <a:cs typeface="Calibri"/>
              </a:rPr>
              <a:t>interview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witnesses?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Timelines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completing </a:t>
            </a:r>
            <a:r>
              <a:rPr sz="2000" spc="-15" dirty="0">
                <a:latin typeface="Calibri"/>
                <a:cs typeface="Calibri"/>
              </a:rPr>
              <a:t>different </a:t>
            </a:r>
            <a:r>
              <a:rPr sz="2000" spc="-5" dirty="0">
                <a:latin typeface="Calibri"/>
                <a:cs typeface="Calibri"/>
              </a:rPr>
              <a:t>portions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investigation.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65851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698" y="574038"/>
            <a:ext cx="74681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kumimoji="0" lang="en-US" sz="3600" b="0" i="0" u="none" strike="noStrike" kern="0" cap="none" spc="-8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Preparing </a:t>
            </a:r>
            <a:r>
              <a:rPr kumimoji="0" 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and </a:t>
            </a:r>
            <a:r>
              <a:rPr kumimoji="0" lang="en-US" sz="3600" b="0" i="0" u="none" strike="noStrike" kern="0" cap="none" spc="-7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Conducting </a:t>
            </a:r>
            <a:r>
              <a:rPr kumimoji="0" lang="en-US" sz="3600" b="0" i="0" u="none" strike="noStrike" kern="0" cap="none" spc="-8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Interviews</a:t>
            </a:r>
            <a:r>
              <a:rPr kumimoji="0" lang="en-US" sz="3600" b="0" i="0" u="none" strike="noStrike" kern="0" cap="none" spc="-56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–  </a:t>
            </a:r>
            <a:r>
              <a:rPr kumimoji="0" lang="en-US" sz="3600" b="0" i="0" u="none" strike="noStrike" kern="0" cap="none" spc="-7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Helpful</a:t>
            </a:r>
            <a:r>
              <a:rPr kumimoji="0" lang="en-US" sz="3600" b="0" i="0" u="none" strike="noStrike" kern="0" cap="none" spc="-18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en-US" sz="3600" b="0" i="0" u="none" strike="noStrike" kern="0" cap="none" spc="-5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Tips</a:t>
            </a:r>
            <a:endParaRPr spc="-90" dirty="0">
              <a:solidFill>
                <a:srgbClr val="2583C5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838200" y="1822366"/>
            <a:ext cx="7531608" cy="37321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Choose order of interviews.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Prepare an outline of questions, but will need to deviate from them.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Conduct interviews separately. 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Record the interview or take good notes.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Ask open-ended questions – the goal is to gather information; not to confirm certain beliefs.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Listen closely – ask follow-up questions.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Clarify any confusion.  Make sure you understand what a witness is saying. 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36558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78820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698" y="574038"/>
            <a:ext cx="74681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kumimoji="0" lang="en-US" sz="3600" b="0" i="0" u="none" strike="noStrike" kern="0" cap="none" spc="-8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Preparing </a:t>
            </a:r>
            <a:r>
              <a:rPr kumimoji="0" 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and </a:t>
            </a:r>
            <a:r>
              <a:rPr kumimoji="0" lang="en-US" sz="3600" b="0" i="0" u="none" strike="noStrike" kern="0" cap="none" spc="-7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Conducting </a:t>
            </a:r>
            <a:r>
              <a:rPr kumimoji="0" lang="en-US" sz="3600" b="0" i="0" u="none" strike="noStrike" kern="0" cap="none" spc="-8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Interviews</a:t>
            </a:r>
            <a:r>
              <a:rPr kumimoji="0" lang="en-US" sz="3600" b="0" i="0" u="none" strike="noStrike" kern="0" cap="none" spc="-56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–  </a:t>
            </a:r>
            <a:r>
              <a:rPr kumimoji="0" lang="en-US" sz="3600" b="0" i="0" u="none" strike="noStrike" kern="0" cap="none" spc="-70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Helpful</a:t>
            </a:r>
            <a:r>
              <a:rPr kumimoji="0" lang="en-US" sz="3600" b="0" i="0" u="none" strike="noStrike" kern="0" cap="none" spc="-18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en-US" sz="3600" b="0" i="0" u="none" strike="noStrike" kern="0" cap="none" spc="-55" normalizeH="0" baseline="0" noProof="0" dirty="0">
                <a:ln>
                  <a:noFill/>
                </a:ln>
                <a:solidFill>
                  <a:srgbClr val="2583C5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Tips (cont.)</a:t>
            </a:r>
            <a:endParaRPr spc="-90" dirty="0">
              <a:solidFill>
                <a:srgbClr val="2583C5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894588" y="1822366"/>
            <a:ext cx="7475220" cy="191116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Repeat questions in different ways to ensure consistent response. 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Disclose information only as necessary to not influence witness. 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Assess credibility of witnesses and parties.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You may want to visit the location of the alleged harassment.</a:t>
            </a:r>
          </a:p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lang="en-US" sz="2000" dirty="0">
                <a:latin typeface="Calibri"/>
                <a:cs typeface="Calibri"/>
              </a:rPr>
              <a:t>Remind parties and witnesses that retaliation is prohibited. 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37088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102" y="1101788"/>
            <a:ext cx="4759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583C5"/>
                </a:solidFill>
              </a:rPr>
              <a:t>Parties’ </a:t>
            </a:r>
            <a:r>
              <a:rPr spc="-85" dirty="0">
                <a:solidFill>
                  <a:srgbClr val="2583C5"/>
                </a:solidFill>
              </a:rPr>
              <a:t>Review </a:t>
            </a:r>
            <a:r>
              <a:rPr spc="-35" dirty="0">
                <a:solidFill>
                  <a:srgbClr val="2583C5"/>
                </a:solidFill>
              </a:rPr>
              <a:t>of</a:t>
            </a:r>
            <a:r>
              <a:rPr spc="-430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Evidence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88859" cy="26765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parties </a:t>
            </a:r>
            <a:r>
              <a:rPr sz="2400" dirty="0">
                <a:latin typeface="Calibri"/>
                <a:cs typeface="Calibri"/>
              </a:rPr>
              <a:t>with equal </a:t>
            </a:r>
            <a:r>
              <a:rPr sz="2400" spc="-5" dirty="0">
                <a:latin typeface="Calibri"/>
                <a:cs typeface="Calibri"/>
              </a:rPr>
              <a:t>opportunity 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inspect and </a:t>
            </a:r>
            <a:r>
              <a:rPr sz="2400" spc="-10" dirty="0">
                <a:latin typeface="Calibri"/>
                <a:cs typeface="Calibri"/>
              </a:rPr>
              <a:t>review </a:t>
            </a:r>
            <a:r>
              <a:rPr sz="2400" spc="-5" dirty="0">
                <a:latin typeface="Calibri"/>
                <a:cs typeface="Calibri"/>
              </a:rPr>
              <a:t>evidence directly </a:t>
            </a:r>
            <a:r>
              <a:rPr sz="2400" spc="-15" dirty="0">
                <a:latin typeface="Calibri"/>
                <a:cs typeface="Calibri"/>
              </a:rPr>
              <a:t>related to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allegations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spc="-10" dirty="0">
                <a:latin typeface="Calibri"/>
                <a:cs typeface="Calibri"/>
              </a:rPr>
              <a:t>formal complaint.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evidence </a:t>
            </a:r>
            <a:r>
              <a:rPr sz="2000" dirty="0">
                <a:latin typeface="Calibri"/>
                <a:cs typeface="Calibri"/>
              </a:rPr>
              <a:t>the school </a:t>
            </a:r>
            <a:r>
              <a:rPr sz="2000" spc="-5" dirty="0">
                <a:latin typeface="Calibri"/>
                <a:cs typeface="Calibri"/>
              </a:rPr>
              <a:t>does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10" dirty="0">
                <a:latin typeface="Calibri"/>
                <a:cs typeface="Calibri"/>
              </a:rPr>
              <a:t>intend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rely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upon.</a:t>
            </a: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all inculpatory or </a:t>
            </a:r>
            <a:r>
              <a:rPr sz="2000" spc="-15" dirty="0">
                <a:latin typeface="Calibri"/>
                <a:cs typeface="Calibri"/>
              </a:rPr>
              <a:t>exculpatory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evidence.</a:t>
            </a:r>
            <a:endParaRPr sz="20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Whether </a:t>
            </a:r>
            <a:r>
              <a:rPr sz="1800" spc="-10" dirty="0">
                <a:latin typeface="Calibri"/>
                <a:cs typeface="Calibri"/>
              </a:rPr>
              <a:t>obtained from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party or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different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source.</a:t>
            </a:r>
            <a:endParaRPr sz="1800" dirty="0">
              <a:latin typeface="Calibri"/>
              <a:cs typeface="Calibri"/>
            </a:endParaRPr>
          </a:p>
          <a:p>
            <a:pPr marL="304800" marR="566420" indent="-182880">
              <a:lnSpc>
                <a:spcPts val="2160"/>
              </a:lnSpc>
              <a:spcBef>
                <a:spcPts val="61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Parties must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least </a:t>
            </a:r>
            <a:r>
              <a:rPr sz="2000" dirty="0">
                <a:latin typeface="Calibri"/>
                <a:cs typeface="Calibri"/>
              </a:rPr>
              <a:t>10 </a:t>
            </a:r>
            <a:r>
              <a:rPr sz="2000" spc="-15" dirty="0">
                <a:latin typeface="Calibri"/>
                <a:cs typeface="Calibri"/>
              </a:rPr>
              <a:t>days to </a:t>
            </a:r>
            <a:r>
              <a:rPr sz="2000" spc="-5" dirty="0">
                <a:latin typeface="Calibri"/>
                <a:cs typeface="Calibri"/>
              </a:rPr>
              <a:t>submit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written </a:t>
            </a:r>
            <a:r>
              <a:rPr sz="2000" spc="-5" dirty="0">
                <a:latin typeface="Calibri"/>
                <a:cs typeface="Calibri"/>
              </a:rPr>
              <a:t>response  </a:t>
            </a: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investigative </a:t>
            </a:r>
            <a:r>
              <a:rPr sz="2000" spc="-10" dirty="0">
                <a:latin typeface="Calibri"/>
                <a:cs typeface="Calibri"/>
              </a:rPr>
              <a:t>report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completed.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1935" y="2427959"/>
            <a:ext cx="61766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0" dirty="0">
                <a:solidFill>
                  <a:srgbClr val="252525"/>
                </a:solidFill>
              </a:rPr>
              <a:t>THE </a:t>
            </a:r>
            <a:r>
              <a:rPr sz="4500" spc="-114" dirty="0">
                <a:solidFill>
                  <a:srgbClr val="252525"/>
                </a:solidFill>
              </a:rPr>
              <a:t>INVESTIGATIVE</a:t>
            </a:r>
            <a:r>
              <a:rPr sz="4500" spc="-360" dirty="0">
                <a:solidFill>
                  <a:srgbClr val="252525"/>
                </a:solidFill>
              </a:rPr>
              <a:t> </a:t>
            </a:r>
            <a:r>
              <a:rPr sz="4500" spc="-85" dirty="0">
                <a:solidFill>
                  <a:srgbClr val="252525"/>
                </a:solidFill>
              </a:rPr>
              <a:t>REPORT</a:t>
            </a:r>
            <a:endParaRPr sz="45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6365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1046" y="1101788"/>
            <a:ext cx="565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rgbClr val="2583C5"/>
                </a:solidFill>
              </a:rPr>
              <a:t>Creating </a:t>
            </a:r>
            <a:r>
              <a:rPr spc="-25" dirty="0">
                <a:solidFill>
                  <a:srgbClr val="2583C5"/>
                </a:solidFill>
              </a:rPr>
              <a:t>an </a:t>
            </a:r>
            <a:r>
              <a:rPr spc="-70" dirty="0">
                <a:solidFill>
                  <a:srgbClr val="2583C5"/>
                </a:solidFill>
              </a:rPr>
              <a:t>Investigative</a:t>
            </a:r>
            <a:r>
              <a:rPr spc="-290" dirty="0">
                <a:solidFill>
                  <a:srgbClr val="2583C5"/>
                </a:solidFill>
              </a:rPr>
              <a:t> </a:t>
            </a:r>
            <a:r>
              <a:rPr spc="-60" dirty="0">
                <a:solidFill>
                  <a:srgbClr val="2583C5"/>
                </a:solidFill>
              </a:rPr>
              <a:t>Report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6024" y="1698865"/>
            <a:ext cx="7423784" cy="3431067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en-US" sz="2400" b="1" spc="-5" dirty="0">
                <a:latin typeface="Calibri"/>
                <a:cs typeface="Calibri"/>
              </a:rPr>
              <a:t>INVESTIGATIVE REPORT IS NOT REQUIRED UNDER THE AUGUST 2024 REGULATIONS</a:t>
            </a:r>
            <a:endParaRPr sz="24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dirty="0">
                <a:latin typeface="Calibri"/>
                <a:cs typeface="Calibri"/>
              </a:rPr>
              <a:t>The Report must fairly summarize relevant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evidence.</a:t>
            </a:r>
          </a:p>
          <a:p>
            <a:pPr marL="12700" marR="5080" algn="just">
              <a:lnSpc>
                <a:spcPts val="2590"/>
              </a:lnSpc>
              <a:spcBef>
                <a:spcPts val="144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report must </a:t>
            </a:r>
            <a:r>
              <a:rPr sz="2400" spc="-5" dirty="0">
                <a:latin typeface="Calibri"/>
                <a:cs typeface="Calibri"/>
              </a:rPr>
              <a:t>be sent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both parties (and </a:t>
            </a:r>
            <a:r>
              <a:rPr sz="2400" dirty="0">
                <a:latin typeface="Calibri"/>
                <a:cs typeface="Calibri"/>
              </a:rPr>
              <a:t>their advisors) </a:t>
            </a:r>
            <a:r>
              <a:rPr sz="2400" spc="-20" dirty="0">
                <a:latin typeface="Calibri"/>
                <a:cs typeface="Calibri"/>
              </a:rPr>
              <a:t>before </a:t>
            </a:r>
            <a:r>
              <a:rPr sz="2400" dirty="0">
                <a:latin typeface="Calibri"/>
                <a:cs typeface="Calibri"/>
              </a:rPr>
              <a:t>a hearing (if a hearing is </a:t>
            </a:r>
            <a:r>
              <a:rPr sz="2400" spc="-10" dirty="0">
                <a:latin typeface="Calibri"/>
                <a:cs typeface="Calibri"/>
              </a:rPr>
              <a:t>provided) </a:t>
            </a:r>
            <a:r>
              <a:rPr sz="2400" spc="-5" dirty="0">
                <a:latin typeface="Calibri"/>
                <a:cs typeface="Calibri"/>
              </a:rPr>
              <a:t>or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determination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responsibility.</a:t>
            </a:r>
            <a:endParaRPr lang="en-US" sz="2400" spc="-15" dirty="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445"/>
              </a:spcBef>
            </a:pPr>
            <a:r>
              <a:rPr lang="en-US" sz="2400" b="1" u="sng" spc="-15" dirty="0">
                <a:latin typeface="Calibri"/>
                <a:cs typeface="Calibri"/>
              </a:rPr>
              <a:t>AUGUST 2024</a:t>
            </a:r>
            <a:r>
              <a:rPr lang="en-US" sz="2400" spc="-15" dirty="0">
                <a:latin typeface="Calibri"/>
                <a:cs typeface="Calibri"/>
              </a:rPr>
              <a:t>: Both parties must be provided a reasonable opportunity to respond to the evidence.</a:t>
            </a:r>
            <a:endParaRPr sz="2400" b="1" u="sng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40757" y="4751438"/>
            <a:ext cx="2380487" cy="1619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0309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2614" y="1845029"/>
            <a:ext cx="6477635" cy="12934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135380" marR="5080" indent="-1123315">
              <a:lnSpc>
                <a:spcPts val="4580"/>
              </a:lnSpc>
              <a:spcBef>
                <a:spcPts val="935"/>
              </a:spcBef>
            </a:pPr>
            <a:r>
              <a:rPr sz="4500" spc="-90" dirty="0">
                <a:solidFill>
                  <a:srgbClr val="252525"/>
                </a:solidFill>
              </a:rPr>
              <a:t>EVIDENTIARY </a:t>
            </a:r>
            <a:r>
              <a:rPr sz="4500" spc="-80" dirty="0">
                <a:solidFill>
                  <a:srgbClr val="252525"/>
                </a:solidFill>
              </a:rPr>
              <a:t>ISSUES</a:t>
            </a:r>
            <a:r>
              <a:rPr sz="4500" spc="-310" dirty="0">
                <a:solidFill>
                  <a:srgbClr val="252525"/>
                </a:solidFill>
              </a:rPr>
              <a:t> </a:t>
            </a:r>
            <a:r>
              <a:rPr sz="4500" spc="-80" dirty="0">
                <a:solidFill>
                  <a:srgbClr val="252525"/>
                </a:solidFill>
              </a:rPr>
              <a:t>DURING  </a:t>
            </a:r>
            <a:r>
              <a:rPr sz="4500" spc="-45" dirty="0">
                <a:solidFill>
                  <a:srgbClr val="252525"/>
                </a:solidFill>
              </a:rPr>
              <a:t>AN</a:t>
            </a:r>
            <a:r>
              <a:rPr sz="4500" spc="-204" dirty="0">
                <a:solidFill>
                  <a:srgbClr val="252525"/>
                </a:solidFill>
              </a:rPr>
              <a:t> </a:t>
            </a:r>
            <a:r>
              <a:rPr sz="4500" spc="-114" dirty="0">
                <a:solidFill>
                  <a:srgbClr val="252525"/>
                </a:solidFill>
              </a:rPr>
              <a:t>INVESTIGATION</a:t>
            </a:r>
            <a:endParaRPr sz="45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5439" y="1101788"/>
            <a:ext cx="4958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What </a:t>
            </a:r>
            <a:r>
              <a:rPr spc="-30" dirty="0">
                <a:solidFill>
                  <a:srgbClr val="2583C5"/>
                </a:solidFill>
              </a:rPr>
              <a:t>is </a:t>
            </a:r>
            <a:r>
              <a:rPr spc="-75" dirty="0">
                <a:solidFill>
                  <a:srgbClr val="2583C5"/>
                </a:solidFill>
              </a:rPr>
              <a:t>“Relevant”</a:t>
            </a:r>
            <a:r>
              <a:rPr spc="-475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Evidence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01030"/>
            <a:ext cx="7432040" cy="384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15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Evidence </a:t>
            </a:r>
            <a:r>
              <a:rPr sz="2200" spc="-5" dirty="0">
                <a:latin typeface="Calibri"/>
                <a:cs typeface="Calibri"/>
              </a:rPr>
              <a:t>is relevant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if:</a:t>
            </a:r>
            <a:endParaRPr sz="2200" dirty="0">
              <a:latin typeface="Calibri"/>
              <a:cs typeface="Calibri"/>
            </a:endParaRPr>
          </a:p>
          <a:p>
            <a:pPr marL="304800" marR="5080" indent="-182880">
              <a:lnSpc>
                <a:spcPct val="80000"/>
              </a:lnSpc>
              <a:spcBef>
                <a:spcPts val="43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5" dirty="0">
                <a:latin typeface="Calibri"/>
                <a:cs typeface="Calibri"/>
              </a:rPr>
              <a:t>It has </a:t>
            </a:r>
            <a:r>
              <a:rPr sz="1900" spc="-20" dirty="0">
                <a:latin typeface="Calibri"/>
                <a:cs typeface="Calibri"/>
              </a:rPr>
              <a:t>any </a:t>
            </a:r>
            <a:r>
              <a:rPr sz="1900" spc="-10" dirty="0">
                <a:latin typeface="Calibri"/>
                <a:cs typeface="Calibri"/>
              </a:rPr>
              <a:t>tendency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20" dirty="0">
                <a:latin typeface="Calibri"/>
                <a:cs typeface="Calibri"/>
              </a:rPr>
              <a:t>make any </a:t>
            </a:r>
            <a:r>
              <a:rPr sz="1900" spc="-15" dirty="0">
                <a:latin typeface="Calibri"/>
                <a:cs typeface="Calibri"/>
              </a:rPr>
              <a:t>fact more </a:t>
            </a:r>
            <a:r>
              <a:rPr sz="1900" spc="-5" dirty="0">
                <a:latin typeface="Calibri"/>
                <a:cs typeface="Calibri"/>
              </a:rPr>
              <a:t>or less </a:t>
            </a:r>
            <a:r>
              <a:rPr sz="1900" spc="-10" dirty="0">
                <a:latin typeface="Calibri"/>
                <a:cs typeface="Calibri"/>
              </a:rPr>
              <a:t>probable </a:t>
            </a:r>
            <a:r>
              <a:rPr sz="1900" spc="-5" dirty="0">
                <a:latin typeface="Calibri"/>
                <a:cs typeface="Calibri"/>
              </a:rPr>
              <a:t>than it </a:t>
            </a:r>
            <a:r>
              <a:rPr sz="1900" spc="-10" dirty="0">
                <a:latin typeface="Calibri"/>
                <a:cs typeface="Calibri"/>
              </a:rPr>
              <a:t>would  </a:t>
            </a:r>
            <a:r>
              <a:rPr sz="1900" spc="-5" dirty="0">
                <a:latin typeface="Calibri"/>
                <a:cs typeface="Calibri"/>
              </a:rPr>
              <a:t>be without the </a:t>
            </a:r>
            <a:r>
              <a:rPr sz="1900" spc="-10" dirty="0">
                <a:latin typeface="Calibri"/>
                <a:cs typeface="Calibri"/>
              </a:rPr>
              <a:t>evidence,</a:t>
            </a:r>
            <a:r>
              <a:rPr sz="1900" spc="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endParaRPr sz="19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4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10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fact </a:t>
            </a:r>
            <a:r>
              <a:rPr sz="1900" spc="-5" dirty="0">
                <a:latin typeface="Calibri"/>
                <a:cs typeface="Calibri"/>
              </a:rPr>
              <a:t>is of </a:t>
            </a:r>
            <a:r>
              <a:rPr sz="1900" spc="-10" dirty="0">
                <a:latin typeface="Calibri"/>
                <a:cs typeface="Calibri"/>
              </a:rPr>
              <a:t>consequence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determining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action.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615"/>
              </a:lnSpc>
              <a:spcBef>
                <a:spcPts val="1070"/>
              </a:spcBef>
            </a:pPr>
            <a:r>
              <a:rPr sz="2200" spc="-10" dirty="0">
                <a:latin typeface="Calibri"/>
                <a:cs typeface="Calibri"/>
              </a:rPr>
              <a:t>What is not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relevant?</a:t>
            </a:r>
            <a:endParaRPr sz="2200" dirty="0">
              <a:latin typeface="Calibri"/>
              <a:cs typeface="Calibri"/>
            </a:endParaRPr>
          </a:p>
          <a:p>
            <a:pPr marL="304800" indent="-183515">
              <a:lnSpc>
                <a:spcPts val="2255"/>
              </a:lnSpc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10" dirty="0">
                <a:latin typeface="Calibri"/>
                <a:cs typeface="Calibri"/>
              </a:rPr>
              <a:t>Privileged </a:t>
            </a:r>
            <a:r>
              <a:rPr sz="1900" spc="-15" dirty="0">
                <a:latin typeface="Calibri"/>
                <a:cs typeface="Calibri"/>
              </a:rPr>
              <a:t>information </a:t>
            </a:r>
            <a:r>
              <a:rPr sz="1900" dirty="0">
                <a:latin typeface="Calibri"/>
                <a:cs typeface="Calibri"/>
              </a:rPr>
              <a:t>(e.g. </a:t>
            </a:r>
            <a:r>
              <a:rPr sz="1900" spc="-10" dirty="0">
                <a:latin typeface="Calibri"/>
                <a:cs typeface="Calibri"/>
              </a:rPr>
              <a:t>attorney-client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privilege).</a:t>
            </a:r>
            <a:endParaRPr sz="1900" dirty="0">
              <a:latin typeface="Calibri"/>
              <a:cs typeface="Calibri"/>
            </a:endParaRPr>
          </a:p>
          <a:p>
            <a:pPr marL="304800" marR="314325" indent="-182880">
              <a:lnSpc>
                <a:spcPct val="80000"/>
              </a:lnSpc>
              <a:spcBef>
                <a:spcPts val="60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5" dirty="0">
                <a:latin typeface="Calibri"/>
                <a:cs typeface="Calibri"/>
              </a:rPr>
              <a:t>party’s </a:t>
            </a:r>
            <a:r>
              <a:rPr sz="1900" spc="-10" dirty="0">
                <a:latin typeface="Calibri"/>
                <a:cs typeface="Calibri"/>
              </a:rPr>
              <a:t>medical </a:t>
            </a:r>
            <a:r>
              <a:rPr sz="1900" spc="-15" dirty="0">
                <a:latin typeface="Calibri"/>
                <a:cs typeface="Calibri"/>
              </a:rPr>
              <a:t>records </a:t>
            </a:r>
            <a:r>
              <a:rPr sz="1900" spc="-5" dirty="0">
                <a:latin typeface="Calibri"/>
                <a:cs typeface="Calibri"/>
              </a:rPr>
              <a:t>(unless the party </a:t>
            </a:r>
            <a:r>
              <a:rPr sz="1900" spc="-15" dirty="0">
                <a:latin typeface="Calibri"/>
                <a:cs typeface="Calibri"/>
              </a:rPr>
              <a:t>provides </a:t>
            </a:r>
            <a:r>
              <a:rPr sz="1900" spc="-10" dirty="0">
                <a:latin typeface="Calibri"/>
                <a:cs typeface="Calibri"/>
              </a:rPr>
              <a:t>voluntary </a:t>
            </a:r>
            <a:r>
              <a:rPr sz="1900" spc="-15" dirty="0">
                <a:latin typeface="Calibri"/>
                <a:cs typeface="Calibri"/>
              </a:rPr>
              <a:t>written  </a:t>
            </a:r>
            <a:r>
              <a:rPr sz="1900" spc="-10" dirty="0">
                <a:latin typeface="Calibri"/>
                <a:cs typeface="Calibri"/>
              </a:rPr>
              <a:t>consent).</a:t>
            </a:r>
            <a:endParaRPr sz="19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4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10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complainant’s sexual </a:t>
            </a:r>
            <a:r>
              <a:rPr sz="1900" spc="-10" dirty="0">
                <a:latin typeface="Calibri"/>
                <a:cs typeface="Calibri"/>
              </a:rPr>
              <a:t>predisposition,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unless:</a:t>
            </a:r>
            <a:endParaRPr sz="1900" dirty="0">
              <a:latin typeface="Calibri"/>
              <a:cs typeface="Calibri"/>
            </a:endParaRPr>
          </a:p>
          <a:p>
            <a:pPr marL="501650" marR="544830" lvl="1" indent="-196850">
              <a:lnSpc>
                <a:spcPct val="109400"/>
              </a:lnSpc>
              <a:spcBef>
                <a:spcPts val="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700" dirty="0">
                <a:latin typeface="Calibri"/>
                <a:cs typeface="Calibri"/>
              </a:rPr>
              <a:t>It is </a:t>
            </a:r>
            <a:r>
              <a:rPr sz="1700" spc="-15" dirty="0">
                <a:latin typeface="Calibri"/>
                <a:cs typeface="Calibri"/>
              </a:rPr>
              <a:t>offered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prove </a:t>
            </a:r>
            <a:r>
              <a:rPr sz="1700" dirty="0">
                <a:latin typeface="Calibri"/>
                <a:cs typeface="Calibri"/>
              </a:rPr>
              <a:t>that someone other than </a:t>
            </a:r>
            <a:r>
              <a:rPr sz="1700" spc="-5" dirty="0">
                <a:latin typeface="Calibri"/>
                <a:cs typeface="Calibri"/>
              </a:rPr>
              <a:t>respondent </a:t>
            </a:r>
            <a:r>
              <a:rPr sz="1700" dirty="0">
                <a:latin typeface="Calibri"/>
                <a:cs typeface="Calibri"/>
              </a:rPr>
              <a:t>is </a:t>
            </a:r>
            <a:r>
              <a:rPr sz="1700" spc="-10" dirty="0">
                <a:latin typeface="Calibri"/>
                <a:cs typeface="Calibri"/>
              </a:rPr>
              <a:t>responsible,  </a:t>
            </a:r>
            <a:r>
              <a:rPr sz="1700" spc="-5" dirty="0">
                <a:latin typeface="Calibri"/>
                <a:cs typeface="Calibri"/>
              </a:rPr>
              <a:t>OR</a:t>
            </a:r>
            <a:endParaRPr sz="1700" dirty="0">
              <a:latin typeface="Calibri"/>
              <a:cs typeface="Calibri"/>
            </a:endParaRPr>
          </a:p>
          <a:p>
            <a:pPr marL="487680" marR="374650" lvl="1" indent="-182880">
              <a:lnSpc>
                <a:spcPts val="1630"/>
              </a:lnSpc>
              <a:spcBef>
                <a:spcPts val="590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700" dirty="0">
                <a:latin typeface="Calibri"/>
                <a:cs typeface="Calibri"/>
              </a:rPr>
              <a:t>It </a:t>
            </a:r>
            <a:r>
              <a:rPr sz="1700" spc="-10" dirty="0">
                <a:latin typeface="Calibri"/>
                <a:cs typeface="Calibri"/>
              </a:rPr>
              <a:t>relates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complainant’s </a:t>
            </a:r>
            <a:r>
              <a:rPr sz="1700" dirty="0">
                <a:latin typeface="Calibri"/>
                <a:cs typeface="Calibri"/>
              </a:rPr>
              <a:t>prior </a:t>
            </a:r>
            <a:r>
              <a:rPr sz="1700" spc="-10" dirty="0">
                <a:latin typeface="Calibri"/>
                <a:cs typeface="Calibri"/>
              </a:rPr>
              <a:t>sexual </a:t>
            </a:r>
            <a:r>
              <a:rPr sz="1700" spc="-5" dirty="0">
                <a:latin typeface="Calibri"/>
                <a:cs typeface="Calibri"/>
              </a:rPr>
              <a:t>behavior </a:t>
            </a:r>
            <a:r>
              <a:rPr sz="1700" spc="5" dirty="0">
                <a:latin typeface="Calibri"/>
                <a:cs typeface="Calibri"/>
              </a:rPr>
              <a:t>with the </a:t>
            </a:r>
            <a:r>
              <a:rPr sz="1700" spc="-10" dirty="0">
                <a:latin typeface="Calibri"/>
                <a:cs typeface="Calibri"/>
              </a:rPr>
              <a:t>respondent </a:t>
            </a:r>
            <a:r>
              <a:rPr sz="1700" dirty="0">
                <a:latin typeface="Calibri"/>
                <a:cs typeface="Calibri"/>
              </a:rPr>
              <a:t>and is  </a:t>
            </a:r>
            <a:r>
              <a:rPr sz="1700" spc="-15" dirty="0">
                <a:latin typeface="Calibri"/>
                <a:cs typeface="Calibri"/>
              </a:rPr>
              <a:t>offered </a:t>
            </a:r>
            <a:r>
              <a:rPr sz="1700" spc="-5" dirty="0">
                <a:latin typeface="Calibri"/>
                <a:cs typeface="Calibri"/>
              </a:rPr>
              <a:t>to show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consent.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1214" y="1101788"/>
            <a:ext cx="6016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70" dirty="0">
                <a:solidFill>
                  <a:srgbClr val="2583C5"/>
                </a:solidFill>
              </a:rPr>
              <a:t>     Summary: I</a:t>
            </a:r>
            <a:r>
              <a:rPr spc="-90" dirty="0">
                <a:solidFill>
                  <a:srgbClr val="2583C5"/>
                </a:solidFill>
              </a:rPr>
              <a:t>nvestigation</a:t>
            </a:r>
            <a:r>
              <a:rPr lang="en-US" spc="-90" dirty="0">
                <a:solidFill>
                  <a:srgbClr val="2583C5"/>
                </a:solidFill>
              </a:rPr>
              <a:t> </a:t>
            </a:r>
            <a:endParaRPr spc="-90" dirty="0">
              <a:solidFill>
                <a:srgbClr val="2583C5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026909" cy="249106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latin typeface="Calibri"/>
                <a:cs typeface="Calibri"/>
              </a:rPr>
              <a:t>Investigator collects evidence about the allegations.</a:t>
            </a:r>
          </a:p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latin typeface="Calibri"/>
                <a:cs typeface="Calibri"/>
              </a:rPr>
              <a:t>Complainant and Respondent review evidence gathered by the investigator and may prepare a written response to the evidence for the Investigator’s review.</a:t>
            </a:r>
          </a:p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u="sng" spc="-5" dirty="0">
                <a:latin typeface="Calibri"/>
                <a:cs typeface="Calibri"/>
              </a:rPr>
              <a:t>August 2024</a:t>
            </a:r>
            <a:r>
              <a:rPr lang="en-US" sz="2400" b="1" spc="-5" dirty="0">
                <a:latin typeface="Calibri"/>
                <a:cs typeface="Calibri"/>
              </a:rPr>
              <a:t>: </a:t>
            </a:r>
            <a:r>
              <a:rPr lang="en-US" sz="2400" spc="-5" dirty="0">
                <a:latin typeface="Calibri"/>
                <a:cs typeface="Calibri"/>
              </a:rPr>
              <a:t>Submission of relevant questions by the parties no longer required.</a:t>
            </a:r>
            <a:endParaRPr lang="en-US" sz="2400" u="sng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38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8600" y="2282543"/>
            <a:ext cx="9372600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90600" y="2569787"/>
            <a:ext cx="7924800" cy="355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0" dirty="0">
                <a:latin typeface="Calibri"/>
                <a:cs typeface="Calibri"/>
              </a:rPr>
              <a:t>OPERATIONS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District.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alibri"/>
              <a:cs typeface="Calibri"/>
            </a:endParaRPr>
          </a:p>
          <a:p>
            <a:pPr marL="12700" marR="5080">
              <a:lnSpc>
                <a:spcPts val="2300"/>
              </a:lnSpc>
            </a:pPr>
            <a:r>
              <a:rPr sz="2000" spc="-20" dirty="0">
                <a:latin typeface="Calibri"/>
                <a:cs typeface="Calibri"/>
              </a:rPr>
              <a:t>Locations, </a:t>
            </a:r>
            <a:r>
              <a:rPr sz="2000" spc="-35" dirty="0">
                <a:latin typeface="Calibri"/>
                <a:cs typeface="Calibri"/>
              </a:rPr>
              <a:t>events,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circumstances over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 </a:t>
            </a:r>
            <a:r>
              <a:rPr sz="2000" spc="-40" dirty="0">
                <a:latin typeface="Calibri"/>
                <a:cs typeface="Calibri"/>
              </a:rPr>
              <a:t>exercised </a:t>
            </a:r>
            <a:r>
              <a:rPr sz="2000" spc="-30" dirty="0">
                <a:latin typeface="Calibri"/>
                <a:cs typeface="Calibri"/>
              </a:rPr>
              <a:t>substantial control over </a:t>
            </a:r>
            <a:r>
              <a:rPr sz="2000" spc="-5" dirty="0">
                <a:latin typeface="Calibri"/>
                <a:cs typeface="Calibri"/>
              </a:rPr>
              <a:t>both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respondent </a:t>
            </a:r>
            <a:r>
              <a:rPr sz="2000" dirty="0">
                <a:latin typeface="Calibri"/>
                <a:cs typeface="Calibri"/>
              </a:rPr>
              <a:t>and the  </a:t>
            </a:r>
            <a:r>
              <a:rPr sz="2000" spc="-35" dirty="0">
                <a:latin typeface="Calibri"/>
                <a:cs typeface="Calibri"/>
              </a:rPr>
              <a:t>context </a:t>
            </a:r>
            <a:r>
              <a:rPr sz="2000" spc="-5" dirty="0">
                <a:latin typeface="Calibri"/>
                <a:cs typeface="Calibri"/>
              </a:rPr>
              <a:t>in which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lang="en-US" sz="2000" spc="-35" dirty="0">
                <a:latin typeface="Calibri"/>
                <a:cs typeface="Calibri"/>
              </a:rPr>
              <a:t>sex-based harassment</a:t>
            </a:r>
            <a:r>
              <a:rPr sz="2000" spc="-30" dirty="0">
                <a:latin typeface="Calibri"/>
                <a:cs typeface="Calibri"/>
              </a:rPr>
              <a:t> occurs,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25" dirty="0">
                <a:latin typeface="Calibri"/>
                <a:cs typeface="Calibri"/>
              </a:rPr>
              <a:t>off  </a:t>
            </a:r>
            <a:r>
              <a:rPr sz="2000" spc="-5" dirty="0">
                <a:latin typeface="Calibri"/>
                <a:cs typeface="Calibri"/>
              </a:rPr>
              <a:t>campus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events.</a:t>
            </a:r>
            <a:endParaRPr lang="en-US" sz="2000" spc="-35" dirty="0">
              <a:latin typeface="Calibri"/>
              <a:cs typeface="Calibri"/>
            </a:endParaRPr>
          </a:p>
          <a:p>
            <a:pPr marL="12700" marR="5080">
              <a:lnSpc>
                <a:spcPts val="2300"/>
              </a:lnSpc>
            </a:pPr>
            <a:endParaRPr lang="en-US" sz="2000" spc="-35" dirty="0">
              <a:latin typeface="Calibri"/>
              <a:cs typeface="Calibri"/>
            </a:endParaRPr>
          </a:p>
          <a:p>
            <a:pPr marL="12700" marR="5080">
              <a:lnSpc>
                <a:spcPts val="2300"/>
              </a:lnSpc>
            </a:pPr>
            <a:r>
              <a:rPr lang="en-US" sz="20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August 2024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Schools are now responsible for addressing all sex discrimination and sexual harassment, including sex-based hostile environment, that occurs off-campus or outside of the United States. Specifically,  any conduct that is subject to the School's disciplinary authority and to conduct that occurs in any building owned or controlled by a student organization officially recognized by the School.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5444" y="1163672"/>
            <a:ext cx="64249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THE </a:t>
            </a:r>
            <a:r>
              <a:rPr sz="3200" b="1" spc="-25" dirty="0">
                <a:latin typeface="Corbel"/>
                <a:cs typeface="Corbel"/>
              </a:rPr>
              <a:t>EDUCATION </a:t>
            </a:r>
            <a:r>
              <a:rPr sz="3200" b="1" dirty="0">
                <a:latin typeface="Corbel"/>
                <a:cs typeface="Corbel"/>
              </a:rPr>
              <a:t>PROGRAM</a:t>
            </a:r>
            <a:r>
              <a:rPr sz="3200" b="1" spc="-195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OF</a:t>
            </a:r>
            <a:r>
              <a:rPr lang="en-US" sz="3200" b="1" spc="30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THE  </a:t>
            </a:r>
            <a:r>
              <a:rPr sz="3200" b="1" dirty="0">
                <a:latin typeface="Corbel"/>
                <a:cs typeface="Corbel"/>
              </a:rPr>
              <a:t>DISTRICT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INCLUDES: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2B5F84-8D3A-BBBC-BCF1-632679C96E0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625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5917" y="965453"/>
            <a:ext cx="4706620" cy="4531360"/>
          </a:xfrm>
          <a:custGeom>
            <a:avLst/>
            <a:gdLst/>
            <a:ahLst/>
            <a:cxnLst/>
            <a:rect l="l" t="t" r="r" b="b"/>
            <a:pathLst>
              <a:path w="4706620" h="4531360">
                <a:moveTo>
                  <a:pt x="0" y="0"/>
                </a:moveTo>
                <a:lnTo>
                  <a:pt x="4706112" y="0"/>
                </a:lnTo>
                <a:lnTo>
                  <a:pt x="4706112" y="4530852"/>
                </a:lnTo>
                <a:lnTo>
                  <a:pt x="0" y="453085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D2471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8608" y="1284483"/>
            <a:ext cx="4291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>
                <a:solidFill>
                  <a:srgbClr val="696363"/>
                </a:solidFill>
              </a:rPr>
              <a:t>TITLE </a:t>
            </a:r>
            <a:r>
              <a:rPr sz="4800" spc="-30" dirty="0">
                <a:solidFill>
                  <a:srgbClr val="696363"/>
                </a:solidFill>
              </a:rPr>
              <a:t>IX</a:t>
            </a:r>
            <a:r>
              <a:rPr sz="4800" spc="-390" dirty="0">
                <a:solidFill>
                  <a:srgbClr val="696363"/>
                </a:solidFill>
              </a:rPr>
              <a:t> </a:t>
            </a:r>
            <a:r>
              <a:rPr sz="4800" spc="-85" dirty="0">
                <a:solidFill>
                  <a:srgbClr val="696363"/>
                </a:solidFill>
              </a:rPr>
              <a:t>TRAINING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4032596" y="2528067"/>
            <a:ext cx="4485640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1264920">
              <a:lnSpc>
                <a:spcPts val="4900"/>
              </a:lnSpc>
              <a:spcBef>
                <a:spcPts val="980"/>
              </a:spcBef>
            </a:pPr>
            <a:r>
              <a:rPr sz="4800" b="0" spc="-175" dirty="0">
                <a:solidFill>
                  <a:srgbClr val="696363"/>
                </a:solidFill>
                <a:latin typeface="Calibri Light"/>
                <a:cs typeface="Calibri Light"/>
              </a:rPr>
              <a:t>PART </a:t>
            </a:r>
            <a:r>
              <a:rPr sz="4800" b="0" spc="-50" dirty="0">
                <a:solidFill>
                  <a:srgbClr val="696363"/>
                </a:solidFill>
                <a:latin typeface="Calibri Light"/>
                <a:cs typeface="Calibri Light"/>
              </a:rPr>
              <a:t>V</a:t>
            </a:r>
            <a:r>
              <a:rPr lang="en-US" sz="4800" b="0" spc="-50" dirty="0">
                <a:solidFill>
                  <a:srgbClr val="696363"/>
                </a:solidFill>
                <a:latin typeface="Calibri Light"/>
                <a:cs typeface="Calibri Light"/>
              </a:rPr>
              <a:t>I</a:t>
            </a:r>
            <a:r>
              <a:rPr sz="4800" b="0" spc="-50" dirty="0">
                <a:solidFill>
                  <a:srgbClr val="696363"/>
                </a:solidFill>
                <a:latin typeface="Calibri Light"/>
                <a:cs typeface="Calibri Light"/>
              </a:rPr>
              <a:t>I:  </a:t>
            </a:r>
            <a:r>
              <a:rPr sz="4800" b="0" spc="-85" dirty="0">
                <a:solidFill>
                  <a:srgbClr val="696363"/>
                </a:solidFill>
                <a:latin typeface="Calibri Light"/>
                <a:cs typeface="Calibri Light"/>
              </a:rPr>
              <a:t>D</a:t>
            </a:r>
            <a:r>
              <a:rPr sz="4800" b="0" spc="-130" dirty="0">
                <a:solidFill>
                  <a:srgbClr val="696363"/>
                </a:solidFill>
                <a:latin typeface="Calibri Light"/>
                <a:cs typeface="Calibri Light"/>
              </a:rPr>
              <a:t>E</a:t>
            </a:r>
            <a:r>
              <a:rPr sz="4800" b="0" spc="-100" dirty="0">
                <a:solidFill>
                  <a:srgbClr val="696363"/>
                </a:solidFill>
                <a:latin typeface="Calibri Light"/>
                <a:cs typeface="Calibri Light"/>
              </a:rPr>
              <a:t>C</a:t>
            </a:r>
            <a:r>
              <a:rPr sz="4800" b="0" spc="-70" dirty="0">
                <a:solidFill>
                  <a:srgbClr val="696363"/>
                </a:solidFill>
                <a:latin typeface="Calibri Light"/>
                <a:cs typeface="Calibri Light"/>
              </a:rPr>
              <a:t>I</a:t>
            </a:r>
            <a:r>
              <a:rPr sz="4800" b="0" spc="-85" dirty="0">
                <a:solidFill>
                  <a:srgbClr val="696363"/>
                </a:solidFill>
                <a:latin typeface="Calibri Light"/>
                <a:cs typeface="Calibri Light"/>
              </a:rPr>
              <a:t>SI</a:t>
            </a:r>
            <a:r>
              <a:rPr sz="4800" b="0" spc="-105" dirty="0">
                <a:solidFill>
                  <a:srgbClr val="696363"/>
                </a:solidFill>
                <a:latin typeface="Calibri Light"/>
                <a:cs typeface="Calibri Light"/>
              </a:rPr>
              <a:t>O</a:t>
            </a:r>
            <a:r>
              <a:rPr sz="4800" b="0" spc="-110" dirty="0">
                <a:solidFill>
                  <a:srgbClr val="696363"/>
                </a:solidFill>
                <a:latin typeface="Calibri Light"/>
                <a:cs typeface="Calibri Light"/>
              </a:rPr>
              <a:t>N</a:t>
            </a:r>
            <a:r>
              <a:rPr sz="4800" b="0" spc="-80" dirty="0">
                <a:solidFill>
                  <a:srgbClr val="696363"/>
                </a:solidFill>
                <a:latin typeface="Calibri Light"/>
                <a:cs typeface="Calibri Light"/>
              </a:rPr>
              <a:t>-</a:t>
            </a:r>
            <a:r>
              <a:rPr sz="4800" b="0" spc="-120" dirty="0">
                <a:solidFill>
                  <a:srgbClr val="696363"/>
                </a:solidFill>
                <a:latin typeface="Calibri Light"/>
                <a:cs typeface="Calibri Light"/>
              </a:rPr>
              <a:t>M</a:t>
            </a:r>
            <a:r>
              <a:rPr sz="4800" b="0" spc="-100" dirty="0">
                <a:solidFill>
                  <a:srgbClr val="696363"/>
                </a:solidFill>
                <a:latin typeface="Calibri Light"/>
                <a:cs typeface="Calibri Light"/>
              </a:rPr>
              <a:t>A</a:t>
            </a:r>
            <a:r>
              <a:rPr sz="4800" b="0" spc="-95" dirty="0">
                <a:solidFill>
                  <a:srgbClr val="696363"/>
                </a:solidFill>
                <a:latin typeface="Calibri Light"/>
                <a:cs typeface="Calibri Light"/>
              </a:rPr>
              <a:t>K</a:t>
            </a:r>
            <a:r>
              <a:rPr sz="4800" b="0" spc="-80" dirty="0">
                <a:solidFill>
                  <a:srgbClr val="696363"/>
                </a:solidFill>
                <a:latin typeface="Calibri Light"/>
                <a:cs typeface="Calibri Light"/>
              </a:rPr>
              <a:t>I</a:t>
            </a:r>
            <a:r>
              <a:rPr sz="4800" b="0" spc="-114" dirty="0">
                <a:solidFill>
                  <a:srgbClr val="696363"/>
                </a:solidFill>
                <a:latin typeface="Calibri Light"/>
                <a:cs typeface="Calibri Light"/>
              </a:rPr>
              <a:t>N</a:t>
            </a:r>
            <a:r>
              <a:rPr sz="4800" b="0" dirty="0">
                <a:solidFill>
                  <a:srgbClr val="696363"/>
                </a:solidFill>
                <a:latin typeface="Calibri Light"/>
                <a:cs typeface="Calibri Light"/>
              </a:rPr>
              <a:t>G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9272" y="4430017"/>
            <a:ext cx="3284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0" spc="-90" dirty="0">
                <a:solidFill>
                  <a:srgbClr val="696363"/>
                </a:solidFill>
                <a:latin typeface="Calibri Light"/>
                <a:cs typeface="Calibri Light"/>
              </a:rPr>
              <a:t>JUNE 2024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438525" cy="6858000"/>
          </a:xfrm>
          <a:custGeom>
            <a:avLst/>
            <a:gdLst/>
            <a:ahLst/>
            <a:cxnLst/>
            <a:rect l="l" t="t" r="r" b="b"/>
            <a:pathLst>
              <a:path w="3438525" h="6858000">
                <a:moveTo>
                  <a:pt x="3438144" y="0"/>
                </a:moveTo>
                <a:lnTo>
                  <a:pt x="0" y="0"/>
                </a:lnTo>
                <a:lnTo>
                  <a:pt x="0" y="6858000"/>
                </a:lnTo>
                <a:lnTo>
                  <a:pt x="3438144" y="6858000"/>
                </a:lnTo>
                <a:lnTo>
                  <a:pt x="3438144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25095" y="1742824"/>
            <a:ext cx="3264535" cy="203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40105">
              <a:lnSpc>
                <a:spcPct val="138800"/>
              </a:lnSpc>
              <a:spcBef>
                <a:spcPts val="95"/>
              </a:spcBef>
            </a:pPr>
            <a:r>
              <a:rPr sz="2400" b="0" spc="155" dirty="0">
                <a:solidFill>
                  <a:srgbClr val="FFFFFF"/>
                </a:solidFill>
                <a:latin typeface="Calibri Light"/>
                <a:cs typeface="Calibri Light"/>
              </a:rPr>
              <a:t>PRESENTED </a:t>
            </a:r>
            <a:r>
              <a:rPr sz="2400" b="0" spc="40" dirty="0">
                <a:solidFill>
                  <a:srgbClr val="FFFFFF"/>
                </a:solidFill>
                <a:latin typeface="Calibri Light"/>
                <a:cs typeface="Calibri Light"/>
              </a:rPr>
              <a:t>BY:</a:t>
            </a:r>
            <a:endParaRPr lang="en-US" sz="2400" b="0" spc="4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2700" marR="840105">
              <a:lnSpc>
                <a:spcPct val="138800"/>
              </a:lnSpc>
              <a:spcBef>
                <a:spcPts val="95"/>
              </a:spcBef>
            </a:pPr>
            <a:r>
              <a:rPr lang="en-US" sz="2400" spc="40" dirty="0">
                <a:solidFill>
                  <a:srgbClr val="FFFFFF"/>
                </a:solidFill>
                <a:latin typeface="Calibri Light"/>
                <a:cs typeface="Calibri Light"/>
              </a:rPr>
              <a:t>PETRARCA, GLEASON, BOYLE &amp; IZZO, LLC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00" y="4028825"/>
            <a:ext cx="32004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5" dirty="0">
                <a:solidFill>
                  <a:schemeClr val="bg1"/>
                </a:solidFill>
                <a:latin typeface="Calibri Light"/>
                <a:cs typeface="Calibri Light"/>
              </a:rPr>
              <a:t>WWW.</a:t>
            </a:r>
            <a:r>
              <a:rPr sz="1600" b="1" spc="-2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1600" b="1" spc="160" dirty="0">
                <a:solidFill>
                  <a:schemeClr val="bg1"/>
                </a:solidFill>
                <a:latin typeface="Calibri Light"/>
                <a:cs typeface="Calibri Light"/>
              </a:rPr>
              <a:t>PETRARCAGLEASON</a:t>
            </a:r>
            <a:r>
              <a:rPr sz="1600" b="1" spc="160" dirty="0">
                <a:solidFill>
                  <a:schemeClr val="bg1"/>
                </a:solidFill>
                <a:latin typeface="Calibri Light"/>
                <a:cs typeface="Calibri Light"/>
              </a:rPr>
              <a:t>.</a:t>
            </a:r>
            <a:r>
              <a:rPr sz="1600" b="1" spc="-229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1600" b="1" spc="110" dirty="0">
                <a:solidFill>
                  <a:schemeClr val="bg1"/>
                </a:solidFill>
                <a:latin typeface="Calibri Light"/>
                <a:cs typeface="Calibri Light"/>
              </a:rPr>
              <a:t>COM</a:t>
            </a:r>
            <a:endParaRPr sz="16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38144" y="0"/>
            <a:ext cx="48895" cy="6858000"/>
          </a:xfrm>
          <a:custGeom>
            <a:avLst/>
            <a:gdLst/>
            <a:ahLst/>
            <a:cxnLst/>
            <a:rect l="l" t="t" r="r" b="b"/>
            <a:pathLst>
              <a:path w="48895" h="6858000">
                <a:moveTo>
                  <a:pt x="48767" y="0"/>
                </a:moveTo>
                <a:lnTo>
                  <a:pt x="0" y="0"/>
                </a:lnTo>
                <a:lnTo>
                  <a:pt x="0" y="6858000"/>
                </a:lnTo>
                <a:lnTo>
                  <a:pt x="48767" y="6858000"/>
                </a:lnTo>
                <a:lnTo>
                  <a:pt x="48767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280EA7-1DEC-833B-66AD-B5DDF0E5D1F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3910" y="1101788"/>
            <a:ext cx="3499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The</a:t>
            </a:r>
            <a:r>
              <a:rPr spc="-240" dirty="0"/>
              <a:t> </a:t>
            </a:r>
            <a:r>
              <a:rPr spc="-90" dirty="0"/>
              <a:t>Decision-Maker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64095" cy="272959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b="1" spc="-5" dirty="0">
                <a:latin typeface="Calibri"/>
                <a:cs typeface="Calibri"/>
              </a:rPr>
              <a:t>CAN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person(s) </a:t>
            </a:r>
            <a:r>
              <a:rPr sz="2400" dirty="0">
                <a:latin typeface="Calibri"/>
                <a:cs typeface="Calibri"/>
              </a:rPr>
              <a:t>as the </a:t>
            </a:r>
            <a:r>
              <a:rPr sz="2400" spc="-5" dirty="0">
                <a:latin typeface="Calibri"/>
                <a:cs typeface="Calibri"/>
              </a:rPr>
              <a:t>Title </a:t>
            </a:r>
            <a:r>
              <a:rPr sz="2400" dirty="0">
                <a:latin typeface="Calibri"/>
                <a:cs typeface="Calibri"/>
              </a:rPr>
              <a:t>IX </a:t>
            </a:r>
            <a:r>
              <a:rPr sz="2400" spc="-5" dirty="0">
                <a:latin typeface="Calibri"/>
                <a:cs typeface="Calibri"/>
              </a:rPr>
              <a:t>Coordinator or  the </a:t>
            </a:r>
            <a:r>
              <a:rPr sz="2400" spc="-15" dirty="0">
                <a:latin typeface="Calibri"/>
                <a:cs typeface="Calibri"/>
              </a:rPr>
              <a:t>investigator(s).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Impartial 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unbiased</a:t>
            </a: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general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specific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spc="-5" dirty="0">
                <a:latin typeface="Calibri"/>
                <a:cs typeface="Calibri"/>
              </a:rPr>
              <a:t>Cannot have </a:t>
            </a:r>
            <a:r>
              <a:rPr sz="2400" dirty="0">
                <a:latin typeface="Calibri"/>
                <a:cs typeface="Calibri"/>
              </a:rPr>
              <a:t>a conflict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interest.</a:t>
            </a:r>
            <a:endParaRPr sz="2400" dirty="0">
              <a:latin typeface="Calibri"/>
              <a:cs typeface="Calibri"/>
            </a:endParaRPr>
          </a:p>
          <a:p>
            <a:pPr marL="304800" marR="368300" indent="-182880">
              <a:lnSpc>
                <a:spcPts val="2160"/>
              </a:lnSpc>
              <a:spcBef>
                <a:spcPts val="459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</a:t>
            </a:r>
            <a:r>
              <a:rPr sz="2000" dirty="0">
                <a:latin typeface="Calibri"/>
                <a:cs typeface="Calibri"/>
              </a:rPr>
              <a:t>has a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15" dirty="0">
                <a:latin typeface="Calibri"/>
                <a:cs typeface="Calibri"/>
              </a:rPr>
              <a:t>interest, </a:t>
            </a:r>
            <a:r>
              <a:rPr sz="2000" dirty="0">
                <a:latin typeface="Calibri"/>
                <a:cs typeface="Calibri"/>
              </a:rPr>
              <a:t>he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she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recused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80988" y="2452088"/>
            <a:ext cx="1300018" cy="132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0558" y="1101788"/>
            <a:ext cx="2795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Burden </a:t>
            </a:r>
            <a:r>
              <a:rPr spc="-35" dirty="0"/>
              <a:t>of</a:t>
            </a:r>
            <a:r>
              <a:rPr spc="-335" dirty="0"/>
              <a:t> </a:t>
            </a:r>
            <a:r>
              <a:rPr spc="-85" dirty="0"/>
              <a:t>Proof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456805" cy="19345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School </a:t>
            </a:r>
            <a:r>
              <a:rPr sz="2400" dirty="0">
                <a:latin typeface="Calibri"/>
                <a:cs typeface="Calibri"/>
              </a:rPr>
              <a:t>can choose whether to require allegations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proved 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b="1" spc="-10" dirty="0">
                <a:latin typeface="Calibri"/>
                <a:cs typeface="Calibri"/>
              </a:rPr>
              <a:t>“preponderance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evidence”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“</a:t>
            </a:r>
            <a:r>
              <a:rPr sz="2400" b="1" spc="-5" dirty="0">
                <a:latin typeface="Calibri"/>
                <a:cs typeface="Calibri"/>
              </a:rPr>
              <a:t>clear and  </a:t>
            </a:r>
            <a:r>
              <a:rPr sz="2400" b="1" spc="-10" dirty="0">
                <a:latin typeface="Calibri"/>
                <a:cs typeface="Calibri"/>
              </a:rPr>
              <a:t>convincing </a:t>
            </a:r>
            <a:r>
              <a:rPr sz="2400" b="1" spc="-5" dirty="0">
                <a:latin typeface="Calibri"/>
                <a:cs typeface="Calibri"/>
              </a:rPr>
              <a:t>evidence”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standard.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standard in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cases</a:t>
            </a:r>
            <a:r>
              <a:rPr lang="en-US" sz="2400" dirty="0">
                <a:latin typeface="Calibri"/>
                <a:cs typeface="Calibri"/>
              </a:rPr>
              <a:t> and whether the Respondent is an employee or a student.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536190" marR="5080" indent="-1874520">
              <a:lnSpc>
                <a:spcPts val="3670"/>
              </a:lnSpc>
              <a:spcBef>
                <a:spcPts val="760"/>
              </a:spcBef>
            </a:pPr>
            <a:r>
              <a:rPr spc="-75" dirty="0"/>
              <a:t>Burden</a:t>
            </a:r>
            <a:r>
              <a:rPr spc="-185" dirty="0"/>
              <a:t> </a:t>
            </a:r>
            <a:r>
              <a:rPr spc="-35" dirty="0"/>
              <a:t>of</a:t>
            </a:r>
            <a:r>
              <a:rPr spc="-155" dirty="0"/>
              <a:t> </a:t>
            </a:r>
            <a:r>
              <a:rPr spc="-85" dirty="0"/>
              <a:t>Proof</a:t>
            </a:r>
            <a:r>
              <a:rPr spc="-175" dirty="0"/>
              <a:t> </a:t>
            </a:r>
            <a:r>
              <a:rPr dirty="0"/>
              <a:t>–</a:t>
            </a:r>
            <a:r>
              <a:rPr spc="-155" dirty="0"/>
              <a:t> </a:t>
            </a:r>
            <a:r>
              <a:rPr spc="-90" dirty="0"/>
              <a:t>Preponderance</a:t>
            </a:r>
            <a:r>
              <a:rPr spc="-185" dirty="0"/>
              <a:t> </a:t>
            </a:r>
            <a:r>
              <a:rPr spc="-35" dirty="0"/>
              <a:t>of</a:t>
            </a:r>
            <a:r>
              <a:rPr spc="-155" dirty="0"/>
              <a:t> </a:t>
            </a:r>
            <a:r>
              <a:rPr spc="-45" dirty="0"/>
              <a:t>the  </a:t>
            </a:r>
            <a:r>
              <a:rPr spc="-80" dirty="0"/>
              <a:t>Evidence</a:t>
            </a:r>
            <a:r>
              <a:rPr spc="-190" dirty="0"/>
              <a:t> </a:t>
            </a:r>
            <a:r>
              <a:rPr spc="-80" dirty="0"/>
              <a:t>Standard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504430" cy="1049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likely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that the respondent committed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conduct?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Font typeface="Calibri"/>
              <a:buChar char="◦"/>
              <a:tabLst>
                <a:tab pos="305435" algn="l"/>
              </a:tabLst>
            </a:pPr>
            <a:r>
              <a:rPr sz="2000" i="1" spc="-5" dirty="0">
                <a:latin typeface="Calibri"/>
                <a:cs typeface="Calibri"/>
              </a:rPr>
              <a:t>i.e., </a:t>
            </a:r>
            <a:r>
              <a:rPr sz="2000" spc="-5" dirty="0">
                <a:latin typeface="Calibri"/>
                <a:cs typeface="Calibri"/>
              </a:rPr>
              <a:t>is it </a:t>
            </a:r>
            <a:r>
              <a:rPr sz="2000" dirty="0">
                <a:latin typeface="Calibri"/>
                <a:cs typeface="Calibri"/>
              </a:rPr>
              <a:t>&gt; 50%</a:t>
            </a:r>
          </a:p>
        </p:txBody>
      </p:sp>
      <p:sp>
        <p:nvSpPr>
          <p:cNvPr id="8" name="object 8"/>
          <p:cNvSpPr/>
          <p:nvPr/>
        </p:nvSpPr>
        <p:spPr>
          <a:xfrm>
            <a:off x="3790188" y="2607564"/>
            <a:ext cx="2438399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535555" marR="5080" indent="-1793875">
              <a:lnSpc>
                <a:spcPts val="3670"/>
              </a:lnSpc>
              <a:spcBef>
                <a:spcPts val="760"/>
              </a:spcBef>
            </a:pPr>
            <a:r>
              <a:rPr spc="-75" dirty="0"/>
              <a:t>Burden</a:t>
            </a:r>
            <a:r>
              <a:rPr spc="-185" dirty="0"/>
              <a:t> </a:t>
            </a:r>
            <a:r>
              <a:rPr spc="-35" dirty="0"/>
              <a:t>of</a:t>
            </a:r>
            <a:r>
              <a:rPr spc="-160" dirty="0"/>
              <a:t> </a:t>
            </a:r>
            <a:r>
              <a:rPr spc="-85" dirty="0"/>
              <a:t>Proof</a:t>
            </a:r>
            <a:r>
              <a:rPr spc="-175" dirty="0"/>
              <a:t> </a:t>
            </a:r>
            <a:r>
              <a:rPr dirty="0"/>
              <a:t>–</a:t>
            </a:r>
            <a:r>
              <a:rPr spc="-160" dirty="0"/>
              <a:t> </a:t>
            </a:r>
            <a:r>
              <a:rPr spc="-60" dirty="0"/>
              <a:t>Clear</a:t>
            </a:r>
            <a:r>
              <a:rPr spc="-195" dirty="0"/>
              <a:t> </a:t>
            </a:r>
            <a:r>
              <a:rPr spc="-50" dirty="0"/>
              <a:t>and</a:t>
            </a:r>
            <a:r>
              <a:rPr spc="-180" dirty="0"/>
              <a:t> </a:t>
            </a:r>
            <a:r>
              <a:rPr spc="-80" dirty="0"/>
              <a:t>Convincing  Evidence</a:t>
            </a:r>
            <a:r>
              <a:rPr spc="-190" dirty="0"/>
              <a:t> </a:t>
            </a:r>
            <a:r>
              <a:rPr spc="-80" dirty="0"/>
              <a:t>Standard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97750" cy="1673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1470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Highly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substantially </a:t>
            </a:r>
            <a:r>
              <a:rPr sz="240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likely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that the  </a:t>
            </a:r>
            <a:r>
              <a:rPr sz="2400" spc="-10" dirty="0">
                <a:latin typeface="Calibri"/>
                <a:cs typeface="Calibri"/>
              </a:rPr>
              <a:t>respondent committed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alleged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conduct.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This is </a:t>
            </a:r>
            <a:r>
              <a:rPr sz="2000" dirty="0">
                <a:latin typeface="Calibri"/>
                <a:cs typeface="Calibri"/>
              </a:rPr>
              <a:t>a higher </a:t>
            </a:r>
            <a:r>
              <a:rPr sz="2000" spc="-5" dirty="0">
                <a:latin typeface="Calibri"/>
                <a:cs typeface="Calibri"/>
              </a:rPr>
              <a:t>burden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5" dirty="0">
                <a:latin typeface="Calibri"/>
                <a:cs typeface="Calibri"/>
              </a:rPr>
              <a:t>“preponderance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evidence.”</a:t>
            </a:r>
            <a:endParaRPr sz="2000" dirty="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This is </a:t>
            </a:r>
            <a:r>
              <a:rPr sz="2000" spc="-10" dirty="0">
                <a:latin typeface="Calibri"/>
                <a:cs typeface="Calibri"/>
              </a:rPr>
              <a:t>lower </a:t>
            </a:r>
            <a:r>
              <a:rPr sz="2000" dirty="0">
                <a:latin typeface="Calibri"/>
                <a:cs typeface="Calibri"/>
              </a:rPr>
              <a:t>than the </a:t>
            </a:r>
            <a:r>
              <a:rPr sz="2000" spc="-5" dirty="0">
                <a:latin typeface="Calibri"/>
                <a:cs typeface="Calibri"/>
              </a:rPr>
              <a:t>“beyond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reasonable </a:t>
            </a:r>
            <a:r>
              <a:rPr sz="2000" spc="10" dirty="0">
                <a:latin typeface="Calibri"/>
                <a:cs typeface="Calibri"/>
              </a:rPr>
              <a:t>doubt” </a:t>
            </a:r>
            <a:r>
              <a:rPr sz="2000" spc="-10" dirty="0">
                <a:latin typeface="Calibri"/>
                <a:cs typeface="Calibri"/>
              </a:rPr>
              <a:t>standard </a:t>
            </a:r>
            <a:r>
              <a:rPr sz="2000" spc="-5" dirty="0">
                <a:latin typeface="Calibri"/>
                <a:cs typeface="Calibri"/>
              </a:rPr>
              <a:t>used in  criminal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cases.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09827" y="1875952"/>
            <a:ext cx="638238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932815" marR="5080" indent="-920750">
              <a:lnSpc>
                <a:spcPts val="4900"/>
              </a:lnSpc>
              <a:spcBef>
                <a:spcPts val="980"/>
              </a:spcBef>
            </a:pPr>
            <a:r>
              <a:rPr sz="4800" spc="-70" dirty="0"/>
              <a:t>WRITTEN</a:t>
            </a:r>
            <a:r>
              <a:rPr sz="4800" spc="-310" dirty="0"/>
              <a:t> </a:t>
            </a:r>
            <a:r>
              <a:rPr sz="4800" spc="-120" dirty="0"/>
              <a:t>DETERMINATION  </a:t>
            </a:r>
            <a:r>
              <a:rPr sz="4800" spc="-50" dirty="0"/>
              <a:t>OF</a:t>
            </a:r>
            <a:r>
              <a:rPr sz="4800" spc="-180" dirty="0"/>
              <a:t> </a:t>
            </a:r>
            <a:r>
              <a:rPr sz="4800" spc="-90" dirty="0"/>
              <a:t>RESPONSIBILITY</a:t>
            </a:r>
            <a:endParaRPr sz="48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5538" y="1101788"/>
            <a:ext cx="6930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Written </a:t>
            </a:r>
            <a:r>
              <a:rPr spc="-80" dirty="0"/>
              <a:t>Determination </a:t>
            </a:r>
            <a:r>
              <a:rPr spc="-35" dirty="0"/>
              <a:t>of</a:t>
            </a:r>
            <a:r>
              <a:rPr spc="-380" dirty="0"/>
              <a:t> </a:t>
            </a:r>
            <a:r>
              <a:rPr spc="-80" dirty="0"/>
              <a:t>Responsibility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6523355" cy="29895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written </a:t>
            </a:r>
            <a:r>
              <a:rPr sz="2400" spc="-5" dirty="0">
                <a:latin typeface="Calibri"/>
                <a:cs typeface="Calibri"/>
              </a:rPr>
              <a:t>determination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must:</a:t>
            </a: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Identify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allegations.</a:t>
            </a:r>
            <a:endParaRPr sz="2000" dirty="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Describe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procedure </a:t>
            </a:r>
            <a:r>
              <a:rPr sz="2000" spc="-20" dirty="0">
                <a:latin typeface="Calibri"/>
                <a:cs typeface="Calibri"/>
              </a:rPr>
              <a:t>taken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receipt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formal  </a:t>
            </a:r>
            <a:r>
              <a:rPr sz="2000" spc="-5" dirty="0">
                <a:latin typeface="Calibri"/>
                <a:cs typeface="Calibri"/>
              </a:rPr>
              <a:t>complaint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-5" dirty="0">
                <a:latin typeface="Calibri"/>
                <a:cs typeface="Calibri"/>
              </a:rPr>
              <a:t>determination,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including:</a:t>
            </a:r>
          </a:p>
          <a:p>
            <a:pPr marL="487680" lvl="1" indent="-183515">
              <a:lnSpc>
                <a:spcPct val="100000"/>
              </a:lnSpc>
              <a:spcBef>
                <a:spcPts val="37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Notification 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parties.</a:t>
            </a:r>
            <a:endParaRPr sz="18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Interviews</a:t>
            </a:r>
            <a:endParaRPr sz="18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Site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visits</a:t>
            </a:r>
            <a:endParaRPr sz="18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Methods </a:t>
            </a:r>
            <a:r>
              <a:rPr sz="1800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 gather </a:t>
            </a:r>
            <a:r>
              <a:rPr sz="1800" spc="-5" dirty="0">
                <a:latin typeface="Calibri"/>
                <a:cs typeface="Calibri"/>
              </a:rPr>
              <a:t>evidence,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</a:p>
          <a:p>
            <a:pPr marL="487680" lvl="1" indent="-183515">
              <a:lnSpc>
                <a:spcPct val="100000"/>
              </a:lnSpc>
              <a:spcBef>
                <a:spcPts val="384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Hearings held, if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any.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99378" y="3662598"/>
            <a:ext cx="1376973" cy="2052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0920" marR="5080" indent="-2851785">
              <a:lnSpc>
                <a:spcPts val="3670"/>
              </a:lnSpc>
              <a:spcBef>
                <a:spcPts val="760"/>
              </a:spcBef>
            </a:pPr>
            <a:r>
              <a:rPr spc="-95" dirty="0"/>
              <a:t>Written </a:t>
            </a:r>
            <a:r>
              <a:rPr spc="-85" dirty="0"/>
              <a:t>Determination </a:t>
            </a:r>
            <a:r>
              <a:rPr spc="-35" dirty="0"/>
              <a:t>of</a:t>
            </a:r>
            <a:r>
              <a:rPr spc="-335" dirty="0"/>
              <a:t> </a:t>
            </a:r>
            <a:r>
              <a:rPr spc="-80" dirty="0"/>
              <a:t>Responsibility 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447280" cy="32639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written </a:t>
            </a:r>
            <a:r>
              <a:rPr sz="2400" spc="-5" dirty="0">
                <a:latin typeface="Calibri"/>
                <a:cs typeface="Calibri"/>
              </a:rPr>
              <a:t>determination </a:t>
            </a:r>
            <a:r>
              <a:rPr sz="2400" dirty="0">
                <a:latin typeface="Calibri"/>
                <a:cs typeface="Calibri"/>
              </a:rPr>
              <a:t>must also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include: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Findings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fact </a:t>
            </a:r>
            <a:r>
              <a:rPr sz="2000" spc="-5" dirty="0">
                <a:latin typeface="Calibri"/>
                <a:cs typeface="Calibri"/>
              </a:rPr>
              <a:t>supporting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determination.</a:t>
            </a:r>
            <a:endParaRPr sz="2000" dirty="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Conclusions </a:t>
            </a:r>
            <a:r>
              <a:rPr sz="2000" spc="-10" dirty="0">
                <a:latin typeface="Calibri"/>
                <a:cs typeface="Calibri"/>
              </a:rPr>
              <a:t>regarding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application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school’s </a:t>
            </a:r>
            <a:r>
              <a:rPr sz="2000" spc="-5" dirty="0">
                <a:latin typeface="Calibri"/>
                <a:cs typeface="Calibri"/>
              </a:rPr>
              <a:t>code of conduct 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facts.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statement </a:t>
            </a:r>
            <a:r>
              <a:rPr sz="2000" spc="-45" dirty="0">
                <a:latin typeface="Calibri"/>
                <a:cs typeface="Calibri"/>
              </a:rPr>
              <a:t>of,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rationale </a:t>
            </a:r>
            <a:r>
              <a:rPr sz="2000" spc="-55" dirty="0">
                <a:latin typeface="Calibri"/>
                <a:cs typeface="Calibri"/>
              </a:rPr>
              <a:t>for,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result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allegation.</a:t>
            </a:r>
            <a:endParaRPr sz="20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Determination </a:t>
            </a:r>
            <a:r>
              <a:rPr sz="1800" spc="-15" dirty="0">
                <a:latin typeface="Calibri"/>
                <a:cs typeface="Calibri"/>
              </a:rPr>
              <a:t>regarding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responsibility.</a:t>
            </a:r>
            <a:endParaRPr sz="18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5" dirty="0">
                <a:latin typeface="Calibri"/>
                <a:cs typeface="Calibri"/>
              </a:rPr>
              <a:t>Any </a:t>
            </a:r>
            <a:r>
              <a:rPr sz="1800" spc="-5" dirty="0">
                <a:latin typeface="Calibri"/>
                <a:cs typeface="Calibri"/>
              </a:rPr>
              <a:t>disciplinary sanctions imposed on the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respondent.</a:t>
            </a:r>
            <a:endParaRPr sz="1800" dirty="0">
              <a:latin typeface="Calibri"/>
              <a:cs typeface="Calibri"/>
            </a:endParaRPr>
          </a:p>
          <a:p>
            <a:pPr marL="487680" marR="407670" lvl="1" indent="-182880">
              <a:lnSpc>
                <a:spcPts val="1939"/>
              </a:lnSpc>
              <a:spcBef>
                <a:spcPts val="63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Whether remedies designed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restore </a:t>
            </a:r>
            <a:r>
              <a:rPr sz="1800" spc="-5" dirty="0">
                <a:latin typeface="Calibri"/>
                <a:cs typeface="Calibri"/>
              </a:rPr>
              <a:t>or preserve </a:t>
            </a:r>
            <a:r>
              <a:rPr sz="1800" dirty="0">
                <a:latin typeface="Calibri"/>
                <a:cs typeface="Calibri"/>
              </a:rPr>
              <a:t>equal </a:t>
            </a:r>
            <a:r>
              <a:rPr sz="1800" spc="-5" dirty="0">
                <a:latin typeface="Calibri"/>
                <a:cs typeface="Calibri"/>
              </a:rPr>
              <a:t>access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education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spc="-5" dirty="0">
                <a:latin typeface="Calibri"/>
                <a:cs typeface="Calibri"/>
              </a:rPr>
              <a:t>or activity will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provided 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complainant.</a:t>
            </a:r>
            <a:endParaRPr sz="18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59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Procedures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permissible </a:t>
            </a:r>
            <a:r>
              <a:rPr sz="1800" dirty="0">
                <a:latin typeface="Calibri"/>
                <a:cs typeface="Calibri"/>
              </a:rPr>
              <a:t>bases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the parties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appeal.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35538" y="635444"/>
            <a:ext cx="6927215" cy="10407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863850" marR="5080" indent="-2851785">
              <a:lnSpc>
                <a:spcPts val="3670"/>
              </a:lnSpc>
              <a:spcBef>
                <a:spcPts val="760"/>
              </a:spcBef>
            </a:pPr>
            <a:r>
              <a:rPr sz="3600" b="0" spc="-95" dirty="0">
                <a:latin typeface="Calibri Light"/>
                <a:cs typeface="Calibri Light"/>
              </a:rPr>
              <a:t>Written </a:t>
            </a:r>
            <a:r>
              <a:rPr sz="3600" b="0" spc="-85" dirty="0">
                <a:latin typeface="Calibri Light"/>
                <a:cs typeface="Calibri Light"/>
              </a:rPr>
              <a:t>Determination </a:t>
            </a:r>
            <a:r>
              <a:rPr sz="3600" b="0" spc="-35" dirty="0">
                <a:latin typeface="Calibri Light"/>
                <a:cs typeface="Calibri Light"/>
              </a:rPr>
              <a:t>of</a:t>
            </a:r>
            <a:r>
              <a:rPr sz="3600" b="0" spc="-335" dirty="0">
                <a:latin typeface="Calibri Light"/>
                <a:cs typeface="Calibri Light"/>
              </a:rPr>
              <a:t> </a:t>
            </a:r>
            <a:r>
              <a:rPr sz="3600" b="0" spc="-80" dirty="0">
                <a:latin typeface="Calibri Light"/>
                <a:cs typeface="Calibri Light"/>
              </a:rPr>
              <a:t>Responsibility  </a:t>
            </a:r>
            <a:r>
              <a:rPr sz="3600" b="0" spc="-70" dirty="0">
                <a:latin typeface="Calibri Light"/>
                <a:cs typeface="Calibri Light"/>
              </a:rPr>
              <a:t>(Cont.)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54621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parties </a:t>
            </a:r>
            <a:r>
              <a:rPr sz="2400" dirty="0">
                <a:latin typeface="Calibri"/>
                <a:cs typeface="Calibri"/>
              </a:rPr>
              <a:t>with the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  </a:t>
            </a:r>
            <a:r>
              <a:rPr sz="2400" spc="-10" dirty="0">
                <a:latin typeface="Calibri"/>
                <a:cs typeface="Calibri"/>
              </a:rPr>
              <a:t>determination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simultaneously.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727829" y="1101788"/>
            <a:ext cx="173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45" dirty="0">
                <a:latin typeface="Calibri Light"/>
                <a:cs typeface="Calibri Light"/>
              </a:rPr>
              <a:t>R</a:t>
            </a:r>
            <a:r>
              <a:rPr sz="3600" b="0" spc="-80" dirty="0">
                <a:latin typeface="Calibri Light"/>
                <a:cs typeface="Calibri Light"/>
              </a:rPr>
              <a:t>e</a:t>
            </a:r>
            <a:r>
              <a:rPr sz="3600" b="0" spc="-105" dirty="0">
                <a:latin typeface="Calibri Light"/>
                <a:cs typeface="Calibri Light"/>
              </a:rPr>
              <a:t>m</a:t>
            </a:r>
            <a:r>
              <a:rPr sz="3600" b="0" spc="-80" dirty="0">
                <a:latin typeface="Calibri Light"/>
                <a:cs typeface="Calibri Light"/>
              </a:rPr>
              <a:t>e</a:t>
            </a:r>
            <a:r>
              <a:rPr sz="3600" b="0" spc="-85" dirty="0">
                <a:latin typeface="Calibri Light"/>
                <a:cs typeface="Calibri Light"/>
              </a:rPr>
              <a:t>d</a:t>
            </a:r>
            <a:r>
              <a:rPr sz="3600" b="0" spc="-75" dirty="0">
                <a:latin typeface="Calibri Light"/>
                <a:cs typeface="Calibri Light"/>
              </a:rPr>
              <a:t>ies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364605" cy="359393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dirty="0">
                <a:latin typeface="Calibri"/>
                <a:cs typeface="Calibri"/>
              </a:rPr>
              <a:t>Remedies are measures provided to a complainant when there has been a determination of responsibility against the respondent.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dirty="0">
                <a:latin typeface="Calibri"/>
                <a:cs typeface="Calibri"/>
              </a:rPr>
              <a:t>Remedies must be designed to restore or preserve equal access to the school’s education program or activity.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The Title IX coordinator is responsible for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providing  </a:t>
            </a:r>
            <a:r>
              <a:rPr sz="2400" spc="-5" dirty="0">
                <a:latin typeface="Calibri"/>
                <a:cs typeface="Calibri"/>
              </a:rPr>
              <a:t>remedies.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62000" y="2286000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310005" y="2409315"/>
            <a:ext cx="6523990" cy="354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89584" indent="-343535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b="1" dirty="0">
                <a:latin typeface="Corbel"/>
                <a:cs typeface="Corbel"/>
              </a:rPr>
              <a:t>Any </a:t>
            </a:r>
            <a:r>
              <a:rPr sz="2000" b="1" spc="-5" dirty="0">
                <a:latin typeface="Corbel"/>
                <a:cs typeface="Corbel"/>
              </a:rPr>
              <a:t>person </a:t>
            </a:r>
            <a:r>
              <a:rPr sz="2000" dirty="0">
                <a:latin typeface="Corbel"/>
                <a:cs typeface="Corbel"/>
              </a:rPr>
              <a:t>may </a:t>
            </a:r>
            <a:r>
              <a:rPr sz="2000" spc="-5" dirty="0">
                <a:latin typeface="Corbel"/>
                <a:cs typeface="Corbel"/>
              </a:rPr>
              <a:t>report </a:t>
            </a:r>
            <a:r>
              <a:rPr lang="en-US" sz="2000" spc="-5" dirty="0">
                <a:latin typeface="Corbel"/>
                <a:cs typeface="Corbel"/>
              </a:rPr>
              <a:t>sex-based harassment</a:t>
            </a:r>
            <a:r>
              <a:rPr sz="2000" dirty="0">
                <a:latin typeface="Corbel"/>
                <a:cs typeface="Corbel"/>
              </a:rPr>
              <a:t>; it </a:t>
            </a:r>
            <a:r>
              <a:rPr sz="2000" spc="-5" dirty="0">
                <a:latin typeface="Corbel"/>
                <a:cs typeface="Corbel"/>
              </a:rPr>
              <a:t>need</a:t>
            </a:r>
            <a:r>
              <a:rPr lang="en-US" sz="2000" spc="-5" dirty="0">
                <a:latin typeface="Corbel"/>
                <a:cs typeface="Corbel"/>
              </a:rPr>
              <a:t> </a:t>
            </a:r>
            <a:r>
              <a:rPr sz="2000" spc="-28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not  be </a:t>
            </a:r>
            <a:r>
              <a:rPr sz="2000" dirty="0">
                <a:latin typeface="Corbel"/>
                <a:cs typeface="Corbel"/>
              </a:rPr>
              <a:t>the alleged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victim.</a:t>
            </a:r>
            <a:endParaRPr sz="20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5" dirty="0">
                <a:latin typeface="Corbel"/>
                <a:cs typeface="Corbel"/>
              </a:rPr>
              <a:t>Sex-based harassment</a:t>
            </a:r>
            <a:r>
              <a:rPr sz="2000" dirty="0">
                <a:latin typeface="Corbel"/>
                <a:cs typeface="Corbel"/>
              </a:rPr>
              <a:t> may </a:t>
            </a:r>
            <a:r>
              <a:rPr sz="2000" spc="-5" dirty="0">
                <a:latin typeface="Corbel"/>
                <a:cs typeface="Corbel"/>
              </a:rPr>
              <a:t>be reported </a:t>
            </a:r>
            <a:r>
              <a:rPr sz="2000" dirty="0">
                <a:latin typeface="Corbel"/>
                <a:cs typeface="Corbel"/>
              </a:rPr>
              <a:t>at </a:t>
            </a:r>
            <a:r>
              <a:rPr sz="2000" b="1" dirty="0">
                <a:latin typeface="Corbel"/>
                <a:cs typeface="Corbel"/>
              </a:rPr>
              <a:t>any</a:t>
            </a:r>
            <a:r>
              <a:rPr lang="en-US" sz="2000" b="1" dirty="0">
                <a:latin typeface="Corbel"/>
                <a:cs typeface="Corbel"/>
              </a:rPr>
              <a:t> </a:t>
            </a:r>
            <a:r>
              <a:rPr sz="2000" b="1" spc="-25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time.</a:t>
            </a:r>
            <a:endParaRPr sz="2000" dirty="0">
              <a:latin typeface="Corbel"/>
              <a:cs typeface="Corbel"/>
            </a:endParaRPr>
          </a:p>
          <a:p>
            <a:pPr marL="355600" marR="300990" indent="-342900">
              <a:lnSpc>
                <a:spcPct val="108000"/>
              </a:lnSpc>
              <a:spcBef>
                <a:spcPts val="1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5" dirty="0">
                <a:latin typeface="Corbel"/>
                <a:cs typeface="Corbel"/>
              </a:rPr>
              <a:t>Reports </a:t>
            </a:r>
            <a:r>
              <a:rPr sz="2000" dirty="0">
                <a:latin typeface="Corbel"/>
                <a:cs typeface="Corbel"/>
              </a:rPr>
              <a:t>can </a:t>
            </a:r>
            <a:r>
              <a:rPr sz="2000" spc="-5" dirty="0">
                <a:latin typeface="Corbel"/>
                <a:cs typeface="Corbel"/>
              </a:rPr>
              <a:t>be made </a:t>
            </a:r>
            <a:r>
              <a:rPr sz="2000" dirty="0">
                <a:latin typeface="Corbel"/>
                <a:cs typeface="Corbel"/>
              </a:rPr>
              <a:t>in person, </a:t>
            </a:r>
            <a:r>
              <a:rPr sz="2000" spc="-5" dirty="0">
                <a:latin typeface="Corbel"/>
                <a:cs typeface="Corbel"/>
              </a:rPr>
              <a:t>by telephone, by </a:t>
            </a:r>
            <a:r>
              <a:rPr sz="2000" dirty="0">
                <a:latin typeface="Corbel"/>
                <a:cs typeface="Corbel"/>
              </a:rPr>
              <a:t>mail </a:t>
            </a:r>
            <a:r>
              <a:rPr sz="2000" spc="-5" dirty="0">
                <a:latin typeface="Corbel"/>
                <a:cs typeface="Corbel"/>
              </a:rPr>
              <a:t>or  </a:t>
            </a:r>
            <a:r>
              <a:rPr sz="2000" dirty="0">
                <a:latin typeface="Corbel"/>
                <a:cs typeface="Corbel"/>
              </a:rPr>
              <a:t>email,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using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contact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information</a:t>
            </a:r>
            <a:r>
              <a:rPr sz="2000" spc="-9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listed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for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15" dirty="0">
                <a:latin typeface="Corbel"/>
                <a:cs typeface="Corbel"/>
              </a:rPr>
              <a:t>theTitle</a:t>
            </a:r>
            <a:r>
              <a:rPr sz="2000" spc="-2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IX</a:t>
            </a:r>
            <a:endParaRPr sz="2000" dirty="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360"/>
              </a:spcBef>
            </a:pPr>
            <a:r>
              <a:rPr sz="2000" spc="-25" dirty="0">
                <a:latin typeface="Corbel"/>
                <a:cs typeface="Corbel"/>
              </a:rPr>
              <a:t>Coordinator.</a:t>
            </a:r>
            <a:endParaRPr sz="2000" dirty="0">
              <a:latin typeface="Corbel"/>
              <a:cs typeface="Corbel"/>
            </a:endParaRPr>
          </a:p>
          <a:p>
            <a:pPr marL="355600" marR="5080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5" dirty="0">
                <a:latin typeface="Corbel"/>
                <a:cs typeface="Corbel"/>
              </a:rPr>
              <a:t>Reports </a:t>
            </a:r>
            <a:r>
              <a:rPr sz="2000" dirty="0">
                <a:latin typeface="Corbel"/>
                <a:cs typeface="Corbel"/>
              </a:rPr>
              <a:t>can </a:t>
            </a:r>
            <a:r>
              <a:rPr sz="2000" spc="-5" dirty="0">
                <a:latin typeface="Corbel"/>
                <a:cs typeface="Corbel"/>
              </a:rPr>
              <a:t>be made by </a:t>
            </a:r>
            <a:r>
              <a:rPr sz="2000" dirty="0">
                <a:latin typeface="Corbel"/>
                <a:cs typeface="Corbel"/>
              </a:rPr>
              <a:t>any </a:t>
            </a:r>
            <a:r>
              <a:rPr sz="2000" spc="-5" dirty="0">
                <a:latin typeface="Corbel"/>
                <a:cs typeface="Corbel"/>
              </a:rPr>
              <a:t>other means </a:t>
            </a:r>
            <a:r>
              <a:rPr sz="2000" dirty="0">
                <a:latin typeface="Corbel"/>
                <a:cs typeface="Corbel"/>
              </a:rPr>
              <a:t>that </a:t>
            </a:r>
            <a:r>
              <a:rPr sz="2000" spc="-5" dirty="0">
                <a:latin typeface="Corbel"/>
                <a:cs typeface="Corbel"/>
              </a:rPr>
              <a:t>results </a:t>
            </a:r>
            <a:r>
              <a:rPr sz="2000" dirty="0">
                <a:latin typeface="Corbel"/>
                <a:cs typeface="Corbel"/>
              </a:rPr>
              <a:t>in</a:t>
            </a:r>
            <a:r>
              <a:rPr sz="2000" spc="-16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 Title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IX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Coordinator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receiving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verbal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or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written</a:t>
            </a:r>
            <a:r>
              <a:rPr sz="2000" spc="-1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report.</a:t>
            </a:r>
            <a:endParaRPr lang="en-US" sz="2000" spc="-5" dirty="0">
              <a:latin typeface="Corbel"/>
              <a:cs typeface="Corbel"/>
            </a:endParaRPr>
          </a:p>
          <a:p>
            <a:pPr marL="355600" marR="5080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u="sng" spc="-5" dirty="0">
                <a:latin typeface="Corbel"/>
                <a:cs typeface="Corbel"/>
              </a:rPr>
              <a:t>AUGUST 2024</a:t>
            </a:r>
            <a:r>
              <a:rPr lang="en-US" sz="2000" spc="-5" dirty="0">
                <a:latin typeface="Corbel"/>
                <a:cs typeface="Corbel"/>
              </a:rPr>
              <a:t>: New standard replaces the 2020 regulations requirement of “actual knowledge”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768223"/>
            <a:ext cx="48266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REPORTS</a:t>
            </a:r>
            <a:r>
              <a:rPr sz="3200" b="1" spc="-100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OF</a:t>
            </a:r>
            <a:r>
              <a:rPr lang="en-US" sz="3200" b="1" spc="30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SEX</a:t>
            </a:r>
            <a:r>
              <a:rPr lang="en-US" sz="3200" b="1" spc="30" dirty="0">
                <a:latin typeface="Corbel"/>
                <a:cs typeface="Corbel"/>
              </a:rPr>
              <a:t>-BASED </a:t>
            </a:r>
            <a:r>
              <a:rPr sz="3200" b="1" spc="30" dirty="0">
                <a:latin typeface="Corbel"/>
                <a:cs typeface="Corbel"/>
              </a:rPr>
              <a:t>  </a:t>
            </a:r>
            <a:r>
              <a:rPr sz="3200" b="1" spc="-5" dirty="0">
                <a:latin typeface="Corbel"/>
                <a:cs typeface="Corbel"/>
              </a:rPr>
              <a:t>HARASSMENT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FFFEFC6-09D5-E9FC-23AD-602532ADA87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0562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9377" y="2497745"/>
            <a:ext cx="2878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THE</a:t>
            </a:r>
            <a:r>
              <a:rPr sz="4800" spc="-275" dirty="0"/>
              <a:t> </a:t>
            </a:r>
            <a:r>
              <a:rPr sz="4800" spc="-90" dirty="0"/>
              <a:t>APPEAL</a:t>
            </a:r>
            <a:endParaRPr sz="48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8074" y="1101788"/>
            <a:ext cx="292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Bases </a:t>
            </a:r>
            <a:r>
              <a:rPr spc="-75" dirty="0"/>
              <a:t>for</a:t>
            </a:r>
            <a:r>
              <a:rPr spc="-375" dirty="0"/>
              <a:t> </a:t>
            </a:r>
            <a:r>
              <a:rPr spc="-70" dirty="0"/>
              <a:t>Appeal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793410"/>
            <a:ext cx="7294880" cy="4318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51765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offer both parties </a:t>
            </a:r>
            <a:r>
              <a:rPr sz="2400" dirty="0">
                <a:latin typeface="Calibri"/>
                <a:cs typeface="Calibri"/>
              </a:rPr>
              <a:t>an appeal </a:t>
            </a:r>
            <a:r>
              <a:rPr sz="2400" spc="-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determination </a:t>
            </a:r>
            <a:r>
              <a:rPr sz="2400" spc="-15" dirty="0">
                <a:latin typeface="Calibri"/>
                <a:cs typeface="Calibri"/>
              </a:rPr>
              <a:t>regarding </a:t>
            </a:r>
            <a:r>
              <a:rPr sz="2400" spc="-20" dirty="0">
                <a:latin typeface="Calibri"/>
                <a:cs typeface="Calibri"/>
              </a:rPr>
              <a:t>responsibility,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20" dirty="0">
                <a:latin typeface="Calibri"/>
                <a:cs typeface="Calibri"/>
              </a:rPr>
              <a:t>any  </a:t>
            </a:r>
            <a:r>
              <a:rPr sz="2400" spc="-25" dirty="0">
                <a:latin typeface="Calibri"/>
                <a:cs typeface="Calibri"/>
              </a:rPr>
              <a:t>school’s </a:t>
            </a:r>
            <a:r>
              <a:rPr sz="2400" spc="-5" dirty="0">
                <a:latin typeface="Calibri"/>
                <a:cs typeface="Calibri"/>
              </a:rPr>
              <a:t>dismissal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formal complaint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allegations 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following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bases: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ts val="2330"/>
              </a:lnSpc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Procedural </a:t>
            </a:r>
            <a:r>
              <a:rPr sz="2000" spc="-5" dirty="0">
                <a:latin typeface="Calibri"/>
                <a:cs typeface="Calibri"/>
              </a:rPr>
              <a:t>irregularity that </a:t>
            </a:r>
            <a:r>
              <a:rPr sz="2000" spc="-15" dirty="0">
                <a:latin typeface="Calibri"/>
                <a:cs typeface="Calibri"/>
              </a:rPr>
              <a:t>affected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outcome.</a:t>
            </a:r>
            <a:endParaRPr sz="2000" dirty="0">
              <a:latin typeface="Calibri"/>
              <a:cs typeface="Calibri"/>
            </a:endParaRPr>
          </a:p>
          <a:p>
            <a:pPr marL="304800" marR="153670" indent="-182880">
              <a:lnSpc>
                <a:spcPct val="80000"/>
              </a:lnSpc>
              <a:spcBef>
                <a:spcPts val="60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New evidence that </a:t>
            </a:r>
            <a:r>
              <a:rPr sz="2000" spc="-10" dirty="0">
                <a:latin typeface="Calibri"/>
                <a:cs typeface="Calibri"/>
              </a:rPr>
              <a:t>was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5" dirty="0">
                <a:latin typeface="Calibri"/>
                <a:cs typeface="Calibri"/>
              </a:rPr>
              <a:t>reasonably </a:t>
            </a:r>
            <a:r>
              <a:rPr sz="2000" spc="-10" dirty="0">
                <a:latin typeface="Calibri"/>
                <a:cs typeface="Calibri"/>
              </a:rPr>
              <a:t>available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time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determination/dismissal, that could </a:t>
            </a:r>
            <a:r>
              <a:rPr sz="2000" spc="-15" dirty="0">
                <a:latin typeface="Calibri"/>
                <a:cs typeface="Calibri"/>
              </a:rPr>
              <a:t>affect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outcome.</a:t>
            </a:r>
            <a:endParaRPr sz="2000" dirty="0">
              <a:latin typeface="Calibri"/>
              <a:cs typeface="Calibri"/>
            </a:endParaRPr>
          </a:p>
          <a:p>
            <a:pPr marL="304800" marR="5080" indent="-182880">
              <a:lnSpc>
                <a:spcPct val="80000"/>
              </a:lnSpc>
              <a:spcBef>
                <a:spcPts val="60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Title IX </a:t>
            </a:r>
            <a:r>
              <a:rPr sz="2000" spc="-25" dirty="0">
                <a:latin typeface="Calibri"/>
                <a:cs typeface="Calibri"/>
              </a:rPr>
              <a:t>Coordinator, </a:t>
            </a:r>
            <a:r>
              <a:rPr sz="2000" spc="-30" dirty="0">
                <a:latin typeface="Calibri"/>
                <a:cs typeface="Calibri"/>
              </a:rPr>
              <a:t>investigator,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decision-maker </a:t>
            </a:r>
            <a:r>
              <a:rPr sz="2000" dirty="0">
                <a:latin typeface="Calibri"/>
                <a:cs typeface="Calibri"/>
              </a:rPr>
              <a:t>had a </a:t>
            </a:r>
            <a:r>
              <a:rPr sz="2000" spc="-5" dirty="0">
                <a:latin typeface="Calibri"/>
                <a:cs typeface="Calibri"/>
              </a:rPr>
              <a:t>conflict of  </a:t>
            </a:r>
            <a:r>
              <a:rPr sz="2000" spc="-15" dirty="0">
                <a:latin typeface="Calibri"/>
                <a:cs typeface="Calibri"/>
              </a:rPr>
              <a:t>interest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bias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5" dirty="0">
                <a:latin typeface="Calibri"/>
                <a:cs typeface="Calibri"/>
              </a:rPr>
              <a:t>affected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outcome.</a:t>
            </a:r>
            <a:endParaRPr sz="20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17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Generally </a:t>
            </a:r>
            <a:r>
              <a:rPr sz="1800" spc="-15" dirty="0">
                <a:latin typeface="Calibri"/>
                <a:cs typeface="Calibri"/>
              </a:rPr>
              <a:t>for/against </a:t>
            </a:r>
            <a:r>
              <a:rPr sz="1800" spc="-5" dirty="0">
                <a:latin typeface="Calibri"/>
                <a:cs typeface="Calibri"/>
              </a:rPr>
              <a:t>complainants 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respondents.</a:t>
            </a:r>
            <a:endParaRPr sz="1800" dirty="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17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5" dirty="0">
                <a:latin typeface="Calibri"/>
                <a:cs typeface="Calibri"/>
              </a:rPr>
              <a:t>For/against </a:t>
            </a:r>
            <a:r>
              <a:rPr sz="1800" spc="-5" dirty="0">
                <a:latin typeface="Calibri"/>
                <a:cs typeface="Calibri"/>
              </a:rPr>
              <a:t>the individual complainant or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respondent.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455295">
              <a:lnSpc>
                <a:spcPts val="2300"/>
              </a:lnSpc>
              <a:spcBef>
                <a:spcPts val="1315"/>
              </a:spcBef>
            </a:pPr>
            <a:r>
              <a:rPr sz="2400" dirty="0">
                <a:latin typeface="Calibri"/>
                <a:cs typeface="Calibri"/>
              </a:rPr>
              <a:t>The school may equally permit the parties to appeal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  </a:t>
            </a:r>
            <a:r>
              <a:rPr sz="2400" spc="-5" dirty="0">
                <a:latin typeface="Calibri"/>
                <a:cs typeface="Calibri"/>
              </a:rPr>
              <a:t>additional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0114" y="1101788"/>
            <a:ext cx="481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The </a:t>
            </a:r>
            <a:r>
              <a:rPr spc="-70" dirty="0"/>
              <a:t>Appeal</a:t>
            </a:r>
            <a:r>
              <a:rPr spc="-320" dirty="0"/>
              <a:t> </a:t>
            </a:r>
            <a:r>
              <a:rPr spc="-85" dirty="0"/>
              <a:t>Decision-Maker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6962140" cy="22523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different person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than:</a:t>
            </a:r>
          </a:p>
          <a:p>
            <a:pPr marL="304800" marR="633095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</a:t>
            </a:r>
            <a:r>
              <a:rPr sz="2000" dirty="0">
                <a:latin typeface="Calibri"/>
                <a:cs typeface="Calibri"/>
              </a:rPr>
              <a:t>who made the </a:t>
            </a:r>
            <a:r>
              <a:rPr sz="2000" spc="-5" dirty="0">
                <a:latin typeface="Calibri"/>
                <a:cs typeface="Calibri"/>
              </a:rPr>
              <a:t>initial </a:t>
            </a:r>
            <a:r>
              <a:rPr sz="2000" spc="-10" dirty="0">
                <a:latin typeface="Calibri"/>
                <a:cs typeface="Calibri"/>
              </a:rPr>
              <a:t>determination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15" dirty="0">
                <a:latin typeface="Calibri"/>
                <a:cs typeface="Calibri"/>
              </a:rPr>
              <a:t>responsibility.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investigator</a:t>
            </a:r>
            <a:endParaRPr sz="20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59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Title IX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Coordinator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unbiased, </a:t>
            </a:r>
            <a:r>
              <a:rPr sz="2400" dirty="0">
                <a:latin typeface="Calibri"/>
                <a:cs typeface="Calibri"/>
              </a:rPr>
              <a:t>and cannot </a:t>
            </a:r>
            <a:r>
              <a:rPr sz="2400" spc="-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conflicts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interest.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8346" y="1101788"/>
            <a:ext cx="314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Appeal</a:t>
            </a:r>
            <a:r>
              <a:rPr spc="-225" dirty="0"/>
              <a:t> </a:t>
            </a:r>
            <a:r>
              <a:rPr spc="-90" dirty="0"/>
              <a:t>Procedure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476490" cy="3579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4455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notify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other party in </a:t>
            </a:r>
            <a:r>
              <a:rPr sz="2400" dirty="0">
                <a:latin typeface="Calibri"/>
                <a:cs typeface="Calibri"/>
              </a:rPr>
              <a:t>writing when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  appeal 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410"/>
              </a:spcBef>
            </a:pPr>
            <a:r>
              <a:rPr sz="2400" dirty="0">
                <a:latin typeface="Calibri"/>
                <a:cs typeface="Calibri"/>
              </a:rPr>
              <a:t>Must give </a:t>
            </a:r>
            <a:r>
              <a:rPr sz="2400" spc="-5" dirty="0">
                <a:latin typeface="Calibri"/>
                <a:cs typeface="Calibri"/>
              </a:rPr>
              <a:t>both parties </a:t>
            </a:r>
            <a:r>
              <a:rPr sz="2400" dirty="0">
                <a:latin typeface="Calibri"/>
                <a:cs typeface="Calibri"/>
              </a:rPr>
              <a:t>a reasonable, equal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submit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written </a:t>
            </a:r>
            <a:r>
              <a:rPr sz="2400" spc="-15" dirty="0">
                <a:latin typeface="Calibri"/>
                <a:cs typeface="Calibri"/>
              </a:rPr>
              <a:t>statement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support </a:t>
            </a:r>
            <a:r>
              <a:rPr sz="2400" spc="-55" dirty="0">
                <a:latin typeface="Calibri"/>
                <a:cs typeface="Calibri"/>
              </a:rPr>
              <a:t>of,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challenging, the  </a:t>
            </a:r>
            <a:r>
              <a:rPr sz="2400" spc="-10" dirty="0">
                <a:latin typeface="Calibri"/>
                <a:cs typeface="Calibri"/>
              </a:rPr>
              <a:t>outcome.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Issue a written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decision.</a:t>
            </a:r>
            <a:endParaRPr sz="2400" dirty="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describe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result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rationale</a:t>
            </a:r>
            <a:endParaRPr sz="2000" dirty="0">
              <a:latin typeface="Calibri"/>
              <a:cs typeface="Calibri"/>
            </a:endParaRPr>
          </a:p>
          <a:p>
            <a:pPr marL="12700" marR="297180">
              <a:lnSpc>
                <a:spcPts val="2590"/>
              </a:lnSpc>
              <a:spcBef>
                <a:spcPts val="1610"/>
              </a:spcBef>
            </a:pPr>
            <a:r>
              <a:rPr sz="2400" dirty="0">
                <a:latin typeface="Calibri"/>
                <a:cs typeface="Calibri"/>
              </a:rPr>
              <a:t>Provide the written </a:t>
            </a:r>
            <a:r>
              <a:rPr sz="2400" spc="-5" dirty="0">
                <a:latin typeface="Calibri"/>
                <a:cs typeface="Calibri"/>
              </a:rPr>
              <a:t>decision simultaneously </a:t>
            </a:r>
            <a:r>
              <a:rPr sz="2400" dirty="0">
                <a:latin typeface="Calibri"/>
                <a:cs typeface="Calibri"/>
              </a:rPr>
              <a:t>to the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parties  and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advisors.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4288" y="3576828"/>
            <a:ext cx="1677923" cy="110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9400" y="1868918"/>
            <a:ext cx="54864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solidFill>
                  <a:srgbClr val="0F6CC5"/>
                </a:solidFill>
                <a:latin typeface="Corbel"/>
                <a:cs typeface="Corbel"/>
              </a:rPr>
              <a:t>WHAT</a:t>
            </a:r>
            <a:r>
              <a:rPr b="0" spc="-15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45" dirty="0">
                <a:solidFill>
                  <a:srgbClr val="0F6CC5"/>
                </a:solidFill>
                <a:latin typeface="Corbel"/>
                <a:cs typeface="Corbel"/>
              </a:rPr>
              <a:t>IS</a:t>
            </a:r>
            <a:r>
              <a:rPr lang="en-US" b="0" spc="45" dirty="0">
                <a:solidFill>
                  <a:srgbClr val="0F6CC5"/>
                </a:solidFill>
                <a:latin typeface="Corbel"/>
                <a:cs typeface="Corbel"/>
              </a:rPr>
              <a:t> REASONABLE KNOWLEDGE OF CONDUCT </a:t>
            </a:r>
            <a:r>
              <a:rPr lang="en-US" b="0" spc="45">
                <a:solidFill>
                  <a:srgbClr val="0F6CC5"/>
                </a:solidFill>
                <a:latin typeface="Corbel"/>
                <a:cs typeface="Corbel"/>
              </a:rPr>
              <a:t>THAT CONSITUTES </a:t>
            </a:r>
            <a:r>
              <a:rPr lang="en-US" b="0" spc="45" dirty="0">
                <a:solidFill>
                  <a:srgbClr val="0F6CC5"/>
                </a:solidFill>
                <a:latin typeface="Corbel"/>
                <a:cs typeface="Corbel"/>
              </a:rPr>
              <a:t>SEX BASED HARASSMENT</a:t>
            </a:r>
            <a:r>
              <a:rPr b="0" spc="-5" dirty="0">
                <a:solidFill>
                  <a:srgbClr val="0F6CC5"/>
                </a:solidFill>
                <a:latin typeface="Corbel"/>
                <a:cs typeface="Corbel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92099" y="1413210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381712" y="2442262"/>
            <a:ext cx="5528945" cy="411651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The Title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5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IX</a:t>
            </a:r>
            <a:r>
              <a:rPr lang="en-US" sz="2400" spc="-3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Coordinator.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District official who has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authority</a:t>
            </a:r>
            <a:r>
              <a:rPr sz="2400" spc="-31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to</a:t>
            </a:r>
            <a:endParaRPr sz="2400" dirty="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400" spc="-20" dirty="0">
                <a:latin typeface="Corbel"/>
                <a:cs typeface="Corbel"/>
              </a:rPr>
              <a:t>institute </a:t>
            </a:r>
            <a:r>
              <a:rPr sz="2400" spc="-5" dirty="0">
                <a:latin typeface="Corbel"/>
                <a:cs typeface="Corbel"/>
              </a:rPr>
              <a:t>corrective </a:t>
            </a:r>
            <a:r>
              <a:rPr sz="2400" dirty="0">
                <a:latin typeface="Corbel"/>
                <a:cs typeface="Corbel"/>
              </a:rPr>
              <a:t>measures;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buClr>
                <a:srgbClr val="0F6CC5"/>
              </a:buClr>
              <a:tabLst>
                <a:tab pos="354965" algn="l"/>
                <a:tab pos="355600" algn="l"/>
              </a:tabLst>
            </a:pPr>
            <a:r>
              <a:rPr lang="en-US" sz="2400" b="1" u="sng" spc="-5" dirty="0">
                <a:latin typeface="Corbel"/>
                <a:cs typeface="Corbel"/>
              </a:rPr>
              <a:t>AUGUST 2024</a:t>
            </a:r>
            <a:r>
              <a:rPr lang="en-US" sz="2400" b="1" spc="-5" dirty="0">
                <a:latin typeface="Corbel"/>
                <a:cs typeface="Corbel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ANY </a:t>
            </a:r>
            <a:r>
              <a:rPr sz="2400" spc="-65" dirty="0">
                <a:latin typeface="Corbel"/>
                <a:cs typeface="Corbel"/>
              </a:rPr>
              <a:t>EMPLOYEE </a:t>
            </a:r>
            <a:r>
              <a:rPr sz="2400" spc="-5" dirty="0">
                <a:latin typeface="Corbel"/>
                <a:cs typeface="Corbel"/>
              </a:rPr>
              <a:t>OF</a:t>
            </a:r>
            <a:r>
              <a:rPr sz="2400" spc="-240" dirty="0">
                <a:latin typeface="Corbel"/>
                <a:cs typeface="Corbel"/>
              </a:rPr>
              <a:t> </a:t>
            </a:r>
            <a:r>
              <a:rPr lang="en-US" sz="2400" spc="-240" dirty="0">
                <a:latin typeface="Corbel"/>
                <a:cs typeface="Corbel"/>
              </a:rPr>
              <a:t> </a:t>
            </a:r>
            <a:r>
              <a:rPr sz="2400" spc="15" dirty="0">
                <a:latin typeface="Corbel"/>
                <a:cs typeface="Corbel"/>
              </a:rPr>
              <a:t>A</a:t>
            </a:r>
            <a:r>
              <a:rPr lang="en-US" sz="2400" spc="15" dirty="0">
                <a:latin typeface="Corbel"/>
                <a:cs typeface="Corbel"/>
              </a:rPr>
              <a:t> </a:t>
            </a:r>
            <a:r>
              <a:rPr sz="2400" spc="15" dirty="0">
                <a:latin typeface="Corbel"/>
                <a:cs typeface="Corbel"/>
              </a:rPr>
              <a:t>SCHOOL,K-12.</a:t>
            </a:r>
            <a:endParaRPr lang="en-US" sz="2400" spc="15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400" spc="15" dirty="0">
                <a:latin typeface="Corbel"/>
                <a:cs typeface="Corbel"/>
              </a:rPr>
              <a:t>Non-Confidential Employees have a duty to report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400" spc="15" dirty="0">
                <a:latin typeface="Corbel"/>
                <a:cs typeface="Corbel"/>
              </a:rPr>
              <a:t>Confidential Employees must inform the complainant how to report Title IX incidents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117" y="855210"/>
            <a:ext cx="852068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Knowledge of conduct that reasonably constitutes sex discrimination </a:t>
            </a:r>
            <a:r>
              <a:rPr sz="3200" b="1" dirty="0">
                <a:latin typeface="Corbel"/>
                <a:cs typeface="Corbel"/>
              </a:rPr>
              <a:t>or </a:t>
            </a:r>
            <a:br>
              <a:rPr lang="en-US" sz="3200" b="1" dirty="0">
                <a:latin typeface="Corbel"/>
                <a:cs typeface="Corbel"/>
              </a:rPr>
            </a:br>
            <a:r>
              <a:rPr sz="3200" b="1" spc="-5" dirty="0">
                <a:latin typeface="Corbel"/>
                <a:cs typeface="Corbel"/>
              </a:rPr>
              <a:t>allegations </a:t>
            </a:r>
            <a:r>
              <a:rPr sz="3200" b="1" dirty="0">
                <a:latin typeface="Corbel"/>
                <a:cs typeface="Corbel"/>
              </a:rPr>
              <a:t>of sexual  </a:t>
            </a:r>
            <a:r>
              <a:rPr lang="en-US" sz="3200" b="1" spc="-5" dirty="0">
                <a:latin typeface="Corbel"/>
                <a:cs typeface="Corbel"/>
              </a:rPr>
              <a:t>discrimination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to: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62216" y="4043171"/>
            <a:ext cx="1915667" cy="1915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1BC0B0C-A71D-DF2B-8E35-2C5C2A13D86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6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5" y="2579434"/>
            <a:ext cx="6204585" cy="33039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35" dirty="0">
                <a:latin typeface="Corbel"/>
                <a:cs typeface="Corbel"/>
              </a:rPr>
              <a:t>You </a:t>
            </a:r>
            <a:r>
              <a:rPr sz="2400" spc="-5" dirty="0">
                <a:latin typeface="Corbel"/>
                <a:cs typeface="Corbel"/>
              </a:rPr>
              <a:t>personally </a:t>
            </a:r>
            <a:r>
              <a:rPr sz="2400" dirty="0">
                <a:latin typeface="Corbel"/>
                <a:cs typeface="Corbel"/>
              </a:rPr>
              <a:t>see or </a:t>
            </a:r>
            <a:r>
              <a:rPr sz="2400" spc="-5" dirty="0">
                <a:latin typeface="Corbel"/>
                <a:cs typeface="Corbel"/>
              </a:rPr>
              <a:t>hear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something.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35" dirty="0">
                <a:latin typeface="Corbel"/>
                <a:cs typeface="Corbel"/>
              </a:rPr>
              <a:t>You </a:t>
            </a:r>
            <a:r>
              <a:rPr sz="2400" dirty="0">
                <a:latin typeface="Corbel"/>
                <a:cs typeface="Corbel"/>
              </a:rPr>
              <a:t>receive a </a:t>
            </a:r>
            <a:r>
              <a:rPr sz="2400" spc="-5" dirty="0">
                <a:latin typeface="Corbel"/>
                <a:cs typeface="Corbel"/>
              </a:rPr>
              <a:t>verbal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written report</a:t>
            </a:r>
            <a:r>
              <a:rPr sz="2400" spc="-175" dirty="0">
                <a:latin typeface="Corbel"/>
                <a:cs typeface="Corbel"/>
              </a:rPr>
              <a:t> </a:t>
            </a:r>
            <a:r>
              <a:rPr sz="2400" spc="45" dirty="0">
                <a:latin typeface="Corbel"/>
                <a:cs typeface="Corbel"/>
              </a:rPr>
              <a:t>from</a:t>
            </a:r>
            <a:r>
              <a:rPr lang="en-US" sz="2400" spc="45" dirty="0">
                <a:latin typeface="Corbel"/>
                <a:cs typeface="Corbel"/>
              </a:rPr>
              <a:t> </a:t>
            </a:r>
            <a:r>
              <a:rPr sz="2400" spc="45" dirty="0">
                <a:latin typeface="Corbel"/>
                <a:cs typeface="Corbel"/>
              </a:rPr>
              <a:t>a</a:t>
            </a:r>
            <a:endParaRPr sz="2400" dirty="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Corbel"/>
                <a:cs typeface="Corbel"/>
              </a:rPr>
              <a:t>student </a:t>
            </a:r>
            <a:r>
              <a:rPr sz="2400" dirty="0">
                <a:latin typeface="Corbel"/>
                <a:cs typeface="Corbel"/>
              </a:rPr>
              <a:t>or from</a:t>
            </a:r>
            <a:r>
              <a:rPr sz="2400" spc="-2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anyone.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35" dirty="0">
                <a:latin typeface="Corbel"/>
                <a:cs typeface="Corbel"/>
              </a:rPr>
              <a:t>You </a:t>
            </a:r>
            <a:r>
              <a:rPr sz="2400" dirty="0">
                <a:latin typeface="Corbel"/>
                <a:cs typeface="Corbel"/>
              </a:rPr>
              <a:t>receive </a:t>
            </a:r>
            <a:r>
              <a:rPr sz="2400" spc="-5" dirty="0">
                <a:latin typeface="Corbel"/>
                <a:cs typeface="Corbel"/>
              </a:rPr>
              <a:t>multiple reports </a:t>
            </a:r>
            <a:r>
              <a:rPr sz="2400" spc="-15" dirty="0">
                <a:latin typeface="Corbel"/>
                <a:cs typeface="Corbel"/>
              </a:rPr>
              <a:t>that</a:t>
            </a:r>
            <a:r>
              <a:rPr sz="2400" spc="-17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together</a:t>
            </a:r>
            <a:endParaRPr sz="2400" dirty="0">
              <a:latin typeface="Corbel"/>
              <a:cs typeface="Corbel"/>
            </a:endParaRPr>
          </a:p>
          <a:p>
            <a:pPr marL="354965" marR="5080">
              <a:lnSpc>
                <a:spcPct val="114999"/>
              </a:lnSpc>
            </a:pPr>
            <a:r>
              <a:rPr sz="2400" spc="-5" dirty="0">
                <a:latin typeface="Corbel"/>
                <a:cs typeface="Corbel"/>
              </a:rPr>
              <a:t>provide </a:t>
            </a:r>
            <a:r>
              <a:rPr sz="2400" dirty="0">
                <a:latin typeface="Corbel"/>
                <a:cs typeface="Corbel"/>
              </a:rPr>
              <a:t>a different </a:t>
            </a:r>
            <a:r>
              <a:rPr sz="2400" spc="-5" dirty="0">
                <a:latin typeface="Corbel"/>
                <a:cs typeface="Corbel"/>
              </a:rPr>
              <a:t>perspective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conduct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10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than </a:t>
            </a:r>
            <a:r>
              <a:rPr sz="2400" spc="-5" dirty="0">
                <a:latin typeface="Corbel"/>
                <a:cs typeface="Corbel"/>
              </a:rPr>
              <a:t>did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single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report.</a:t>
            </a:r>
            <a:endParaRPr sz="2400" dirty="0">
              <a:latin typeface="Corbel"/>
              <a:cs typeface="Corbel"/>
            </a:endParaRPr>
          </a:p>
          <a:p>
            <a:pPr marL="354965" marR="616585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complaint is </a:t>
            </a:r>
            <a:r>
              <a:rPr sz="2400" dirty="0">
                <a:latin typeface="Corbel"/>
                <a:cs typeface="Corbel"/>
              </a:rPr>
              <a:t>filed </a:t>
            </a:r>
            <a:r>
              <a:rPr sz="2400" spc="-5" dirty="0">
                <a:latin typeface="Corbel"/>
                <a:cs typeface="Corbel"/>
              </a:rPr>
              <a:t>pursuant to</a:t>
            </a:r>
            <a:r>
              <a:rPr sz="2400" spc="-360" dirty="0">
                <a:latin typeface="Corbel"/>
                <a:cs typeface="Corbel"/>
              </a:rPr>
              <a:t> </a:t>
            </a:r>
            <a:r>
              <a:rPr lang="en-US" sz="2400" spc="-36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15" dirty="0">
                <a:latin typeface="Corbel"/>
                <a:cs typeface="Corbel"/>
              </a:rPr>
              <a:t>District’s</a:t>
            </a:r>
            <a:r>
              <a:rPr lang="en-US" sz="2400" spc="-15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Title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IX</a:t>
            </a:r>
            <a:r>
              <a:rPr sz="2400" spc="-235" dirty="0">
                <a:latin typeface="Corbel"/>
                <a:cs typeface="Corbel"/>
              </a:rPr>
              <a:t> </a:t>
            </a:r>
            <a:r>
              <a:rPr lang="en-US" sz="2400" spc="-23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Grievance</a:t>
            </a:r>
            <a:r>
              <a:rPr sz="2400" spc="-27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Proce</a:t>
            </a:r>
            <a:r>
              <a:rPr lang="en-US" sz="2400" dirty="0">
                <a:latin typeface="Corbel"/>
                <a:cs typeface="Corbel"/>
              </a:rPr>
              <a:t>ss</a:t>
            </a:r>
            <a:r>
              <a:rPr sz="2400" dirty="0">
                <a:latin typeface="Corbel"/>
                <a:cs typeface="Corbe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10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8596" y="966996"/>
            <a:ext cx="662676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0895" marR="5080" indent="-79883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EXAMPLES</a:t>
            </a:r>
            <a:r>
              <a:rPr sz="3200" b="1" spc="-180" dirty="0">
                <a:latin typeface="Corbel"/>
                <a:cs typeface="Corbel"/>
              </a:rPr>
              <a:t> </a:t>
            </a:r>
            <a:r>
              <a:rPr sz="3200" b="1" spc="15" dirty="0">
                <a:latin typeface="Corbel"/>
                <a:cs typeface="Corbel"/>
              </a:rPr>
              <a:t>OF</a:t>
            </a:r>
            <a:r>
              <a:rPr lang="en-US" sz="3200" b="1" spc="15" dirty="0">
                <a:latin typeface="Corbel"/>
                <a:cs typeface="Corbel"/>
              </a:rPr>
              <a:t> REASONABLE</a:t>
            </a:r>
            <a:r>
              <a:rPr sz="3200" b="1" spc="15" dirty="0">
                <a:latin typeface="Corbel"/>
                <a:cs typeface="Corbel"/>
              </a:rPr>
              <a:t>  </a:t>
            </a:r>
            <a:r>
              <a:rPr sz="3200" b="1" spc="-5" dirty="0">
                <a:latin typeface="Corbel"/>
                <a:cs typeface="Corbel"/>
              </a:rPr>
              <a:t>KNOWLEDGE: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207" y="3548396"/>
            <a:ext cx="42913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50" dirty="0">
                <a:solidFill>
                  <a:srgbClr val="0F6CC5"/>
                </a:solidFill>
                <a:latin typeface="Corbel"/>
                <a:cs typeface="Corbel"/>
              </a:rPr>
              <a:t>W</a:t>
            </a:r>
            <a:r>
              <a:rPr b="1" spc="-55" dirty="0">
                <a:solidFill>
                  <a:srgbClr val="0F6CC5"/>
                </a:solidFill>
                <a:latin typeface="Corbel"/>
                <a:cs typeface="Corbel"/>
              </a:rPr>
              <a:t>HA</a:t>
            </a:r>
            <a:r>
              <a:rPr b="1" spc="310" dirty="0">
                <a:solidFill>
                  <a:srgbClr val="0F6CC5"/>
                </a:solidFill>
                <a:latin typeface="Corbel"/>
                <a:cs typeface="Corbel"/>
              </a:rPr>
              <a:t>T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CONST</a:t>
            </a:r>
            <a:r>
              <a:rPr b="1" dirty="0">
                <a:solidFill>
                  <a:srgbClr val="0F6CC5"/>
                </a:solidFill>
                <a:latin typeface="Corbel"/>
                <a:cs typeface="Corbel"/>
              </a:rPr>
              <a:t>I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TUT</a:t>
            </a:r>
            <a:r>
              <a:rPr b="1" spc="-10" dirty="0">
                <a:solidFill>
                  <a:srgbClr val="0F6CC5"/>
                </a:solidFill>
                <a:latin typeface="Corbel"/>
                <a:cs typeface="Corbel"/>
              </a:rPr>
              <a:t>E</a:t>
            </a:r>
            <a:r>
              <a:rPr b="1" dirty="0">
                <a:solidFill>
                  <a:srgbClr val="0F6CC5"/>
                </a:solidFill>
                <a:latin typeface="Corbel"/>
                <a:cs typeface="Corbel"/>
              </a:rPr>
              <a:t>S 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TITLE </a:t>
            </a:r>
            <a:r>
              <a:rPr b="1" dirty="0">
                <a:solidFill>
                  <a:srgbClr val="0F6CC5"/>
                </a:solidFill>
                <a:latin typeface="Corbel"/>
                <a:cs typeface="Corbel"/>
              </a:rPr>
              <a:t>IX </a:t>
            </a:r>
            <a:r>
              <a:rPr b="1" spc="-5" dirty="0">
                <a:solidFill>
                  <a:schemeClr val="accent1"/>
                </a:solidFill>
                <a:latin typeface="Corbel"/>
                <a:cs typeface="Corbel"/>
              </a:rPr>
              <a:t>SEX</a:t>
            </a:r>
            <a:r>
              <a:rPr lang="en-US" b="1" spc="-5" dirty="0">
                <a:solidFill>
                  <a:schemeClr val="accent1"/>
                </a:solidFill>
                <a:latin typeface="Corbel"/>
                <a:cs typeface="Corbel"/>
              </a:rPr>
              <a:t>-BASED</a:t>
            </a:r>
            <a:r>
              <a:rPr b="1" spc="-5" dirty="0">
                <a:solidFill>
                  <a:schemeClr val="accent1"/>
                </a:solidFill>
                <a:latin typeface="Corbel"/>
                <a:cs typeface="Corbel"/>
              </a:rPr>
              <a:t>  HARASSMENT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259F4-1388-E70A-6316-022748348E9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9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9146" y="3147212"/>
            <a:ext cx="31140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0"/>
              </a:spcBef>
            </a:pPr>
            <a:r>
              <a:rPr sz="6000" b="1" spc="-50" dirty="0">
                <a:solidFill>
                  <a:srgbClr val="0F6CC5"/>
                </a:solidFill>
                <a:latin typeface="Corbel"/>
                <a:cs typeface="Corbel"/>
              </a:rPr>
              <a:t>WHAT </a:t>
            </a:r>
            <a:r>
              <a:rPr sz="6000" b="1" dirty="0">
                <a:solidFill>
                  <a:srgbClr val="0F6CC5"/>
                </a:solidFill>
                <a:latin typeface="Corbel"/>
                <a:cs typeface="Corbel"/>
              </a:rPr>
              <a:t>IS  </a:t>
            </a:r>
            <a:r>
              <a:rPr sz="6000" b="1" spc="-5" dirty="0">
                <a:solidFill>
                  <a:srgbClr val="0F6CC5"/>
                </a:solidFill>
                <a:latin typeface="Corbel"/>
                <a:cs typeface="Corbel"/>
              </a:rPr>
              <a:t>TITLE</a:t>
            </a:r>
            <a:r>
              <a:rPr sz="6000" b="1" spc="-30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sz="6000" b="1" dirty="0">
                <a:solidFill>
                  <a:srgbClr val="0F6CC5"/>
                </a:solidFill>
                <a:latin typeface="Corbel"/>
                <a:cs typeface="Corbel"/>
              </a:rPr>
              <a:t>IX?</a:t>
            </a:r>
            <a:endParaRPr sz="6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3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 dirty="0">
              <a:latin typeface="Corbel"/>
              <a:cs typeface="Corbe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819FB-BA4D-37B0-42BE-21E647626BC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4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5562" y="2577135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003" y="2799041"/>
            <a:ext cx="7484997" cy="2397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tabLst>
                <a:tab pos="354965" algn="l"/>
                <a:tab pos="355600" algn="l"/>
              </a:tabLst>
            </a:pPr>
            <a:r>
              <a:rPr lang="en-US" sz="2200" spc="-15" dirty="0">
                <a:latin typeface="Corbel"/>
                <a:cs typeface="Corbel"/>
              </a:rPr>
              <a:t>Sex-based harassment is where someone:</a:t>
            </a:r>
          </a:p>
          <a:p>
            <a:pPr marL="127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tabLst>
                <a:tab pos="354965" algn="l"/>
                <a:tab pos="355600" algn="l"/>
              </a:tabLst>
            </a:pPr>
            <a:endParaRPr lang="en-US" sz="2200" spc="-15" dirty="0">
              <a:latin typeface="Corbel"/>
              <a:cs typeface="Corbel"/>
            </a:endParaRP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200" spc="-15" dirty="0">
                <a:latin typeface="Corbel"/>
                <a:cs typeface="Corbel"/>
              </a:rPr>
              <a:t>subjects another person to unwelcome conduct of a demeaning nature; and</a:t>
            </a:r>
          </a:p>
          <a:p>
            <a:pPr marL="127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tabLst>
                <a:tab pos="354965" algn="l"/>
                <a:tab pos="355600" algn="l"/>
              </a:tabLst>
            </a:pPr>
            <a:endParaRPr lang="en-US" sz="2200" spc="-15" dirty="0">
              <a:latin typeface="Corbel"/>
              <a:cs typeface="Corbel"/>
            </a:endParaRP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200" spc="-15" dirty="0">
                <a:latin typeface="Corbel"/>
                <a:cs typeface="Corbel"/>
              </a:rPr>
              <a:t>does so because of the person’s sex or a characteristic that is generally imputed to persons of that sex.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WHAT IS SEX-BASED HARASSMENT</a:t>
            </a:r>
            <a:r>
              <a:rPr sz="3200" b="1" spc="-5" dirty="0">
                <a:latin typeface="Corbel"/>
                <a:cs typeface="Corbel"/>
              </a:rPr>
              <a:t>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1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5562" y="2577135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40378" y="2620211"/>
            <a:ext cx="7484997" cy="2051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tabLst>
                <a:tab pos="354965" algn="l"/>
                <a:tab pos="3556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Title IX requires schools to take steps to prevent and remedy two forms of sex-based harassment:  </a:t>
            </a:r>
          </a:p>
          <a:p>
            <a:pPr marL="127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tabLst>
                <a:tab pos="354965" algn="l"/>
                <a:tab pos="355600" algn="l"/>
              </a:tabLst>
            </a:pP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exual </a:t>
            </a: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arassment (including sexual violence) and</a:t>
            </a:r>
          </a:p>
          <a:p>
            <a:pPr marL="127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tabLst>
                <a:tab pos="354965" algn="l"/>
                <a:tab pos="355600" algn="l"/>
              </a:tabLst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ender-Based </a:t>
            </a: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arassment. 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TWO FORMS OF SEX-BASED HARASSMENT UNDER TITLE IX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80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16827" y="2536064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85800" y="2467151"/>
            <a:ext cx="7484997" cy="219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Sexual Harassment is defined as the following by Title IX: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Unwanted sexual behavior, advances, or requests for favors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Unwelcomed verbal, visual, or physical sexual conduct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Offensive, severe, and/or frequent remarks about a person's sex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Harassment of a sexual nature which interferes with an individual's right to an education and participation in a program or activity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WHAT IS SEXUAL HARASSMENT?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87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44143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90494" y="2448088"/>
            <a:ext cx="9466197" cy="344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An employee discussing their sex life;</a:t>
            </a: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Actual or attempted sexual assault;</a:t>
            </a: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Unwelcome touching or physical contact;</a:t>
            </a: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Suggestive comments or jokes;</a:t>
            </a: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Intrusive questions or comments about private life or physical appearance;</a:t>
            </a: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Being followed or watched;</a:t>
            </a: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Excluding a person from training, promotions or opportunities based </a:t>
            </a:r>
          </a:p>
          <a:p>
            <a:pPr marL="127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       on their sex, gender or sexuality;</a:t>
            </a: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Unwanted invitations to go on dates or socialize outside of work; or</a:t>
            </a:r>
          </a:p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Corbel"/>
                <a:cs typeface="Corbel"/>
              </a:rPr>
              <a:t>Sharing sexually offensive pictures, including AI-generated deepfakes.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TYPES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lang="en-US" sz="3200" b="1" spc="-5" dirty="0">
                <a:latin typeface="Corbel"/>
                <a:cs typeface="Corbel"/>
              </a:rPr>
              <a:t>SEXUAL HARASSMENT</a:t>
            </a:r>
            <a:r>
              <a:rPr sz="3200" b="1" spc="-5" dirty="0">
                <a:latin typeface="Corbel"/>
                <a:cs typeface="Corbel"/>
              </a:rPr>
              <a:t>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2380" y="6486136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16827" y="2536064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85800" y="2467151"/>
            <a:ext cx="7484997" cy="219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 Violence is defined as the following by Title IX: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Sexual abuse or assault, battery, or coercion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Unwanted sexual contact that stops short of rape or completed rape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of force or manipulation of unwanted sexual activity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 acts where a person is incapable of giving consent or is against a person's will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WHAT IS SEXUAL VIOLENCE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7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16827" y="2467151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04960" y="2843517"/>
            <a:ext cx="7484997" cy="1495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Sexual assault, battery, or coercion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Attempted or completed rape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Inappropriate touching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Physical and/or aggressive sexual advances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SEXUAL VIOLENCE EXAMPLES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8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28460" y="2987730"/>
            <a:ext cx="5122514" cy="26411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575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School employee </a:t>
            </a:r>
            <a:r>
              <a:rPr sz="2200" dirty="0">
                <a:latin typeface="Corbel"/>
                <a:cs typeface="Corbel"/>
              </a:rPr>
              <a:t>to</a:t>
            </a:r>
            <a:r>
              <a:rPr sz="2200" spc="-10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student</a:t>
            </a:r>
            <a:r>
              <a:rPr lang="en-US" sz="2200" spc="-5" dirty="0">
                <a:latin typeface="Corbel"/>
                <a:cs typeface="Corbel"/>
              </a:rPr>
              <a:t> or another employee</a:t>
            </a:r>
            <a:r>
              <a:rPr sz="2200" spc="-5" dirty="0">
                <a:latin typeface="Corbel"/>
                <a:cs typeface="Corbel"/>
              </a:rPr>
              <a:t>.</a:t>
            </a:r>
            <a:endParaRPr sz="2200" dirty="0">
              <a:latin typeface="Corbel"/>
              <a:cs typeface="Corbel"/>
            </a:endParaRPr>
          </a:p>
          <a:p>
            <a:pPr marL="355600" indent="-342900">
              <a:lnSpc>
                <a:spcPts val="25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Interpreted</a:t>
            </a:r>
            <a:r>
              <a:rPr sz="2200" spc="-90" dirty="0">
                <a:latin typeface="Corbel"/>
                <a:cs typeface="Corbel"/>
              </a:rPr>
              <a:t> </a:t>
            </a:r>
            <a:r>
              <a:rPr sz="2200" spc="-50" dirty="0">
                <a:latin typeface="Corbel"/>
                <a:cs typeface="Corbel"/>
              </a:rPr>
              <a:t>broadly.</a:t>
            </a:r>
            <a:endParaRPr sz="2200" dirty="0">
              <a:latin typeface="Corbel"/>
              <a:cs typeface="Corbel"/>
            </a:endParaRPr>
          </a:p>
          <a:p>
            <a:pPr marL="756285" lvl="1" indent="-287655">
              <a:lnSpc>
                <a:spcPts val="2495"/>
              </a:lnSpc>
              <a:buClr>
                <a:srgbClr val="0F6CC5"/>
              </a:buClr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latin typeface="Corbel"/>
                <a:cs typeface="Corbel"/>
              </a:rPr>
              <a:t>Can be</a:t>
            </a:r>
            <a:r>
              <a:rPr sz="2200" spc="-80" dirty="0">
                <a:latin typeface="Corbel"/>
                <a:cs typeface="Corbel"/>
              </a:rPr>
              <a:t> </a:t>
            </a:r>
            <a:r>
              <a:rPr sz="2200" i="1" spc="-30" dirty="0">
                <a:latin typeface="Corbel"/>
                <a:cs typeface="Corbel"/>
              </a:rPr>
              <a:t>implied</a:t>
            </a:r>
            <a:endParaRPr sz="2200" dirty="0">
              <a:latin typeface="Corbel"/>
              <a:cs typeface="Corbel"/>
            </a:endParaRPr>
          </a:p>
          <a:p>
            <a:pPr marL="756285" lvl="1" indent="-287655">
              <a:lnSpc>
                <a:spcPts val="2500"/>
              </a:lnSpc>
              <a:buClr>
                <a:srgbClr val="0F6CC5"/>
              </a:buClr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latin typeface="Corbel"/>
                <a:cs typeface="Corbel"/>
              </a:rPr>
              <a:t>Can be a </a:t>
            </a:r>
            <a:r>
              <a:rPr sz="2200" spc="-15" dirty="0">
                <a:latin typeface="Corbel"/>
                <a:cs typeface="Corbel"/>
              </a:rPr>
              <a:t>single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instance</a:t>
            </a:r>
            <a:endParaRPr sz="2200" dirty="0">
              <a:latin typeface="Corbel"/>
              <a:cs typeface="Corbel"/>
            </a:endParaRPr>
          </a:p>
          <a:p>
            <a:pPr marL="355600" indent="-342900">
              <a:lnSpc>
                <a:spcPts val="255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No requirement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intent.</a:t>
            </a:r>
            <a:endParaRPr sz="2200" dirty="0">
              <a:latin typeface="Corbel"/>
              <a:cs typeface="Corbel"/>
            </a:endParaRPr>
          </a:p>
          <a:p>
            <a:pPr marL="355600" indent="-342900">
              <a:lnSpc>
                <a:spcPts val="26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No requirement that </a:t>
            </a:r>
            <a:r>
              <a:rPr sz="2200" spc="-30" dirty="0">
                <a:latin typeface="Corbel"/>
                <a:cs typeface="Corbel"/>
              </a:rPr>
              <a:t>severe </a:t>
            </a:r>
            <a:r>
              <a:rPr sz="2200" spc="-5" dirty="0">
                <a:latin typeface="Corbel"/>
                <a:cs typeface="Corbel"/>
              </a:rPr>
              <a:t>or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pervasive.</a:t>
            </a:r>
            <a:endParaRPr sz="2200" dirty="0">
              <a:latin typeface="Corbel"/>
              <a:cs typeface="Corbel"/>
            </a:endParaRPr>
          </a:p>
          <a:p>
            <a:pPr marL="355600" indent="-342900">
              <a:lnSpc>
                <a:spcPts val="262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Must be</a:t>
            </a:r>
            <a:r>
              <a:rPr sz="2200" spc="-6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unwelcome.</a:t>
            </a:r>
            <a:endParaRPr sz="2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52600" y="1143000"/>
            <a:ext cx="499977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3444" marR="5080" indent="-8813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QUID </a:t>
            </a:r>
            <a:r>
              <a:rPr sz="3200" b="1" dirty="0">
                <a:latin typeface="Corbel"/>
                <a:cs typeface="Corbel"/>
              </a:rPr>
              <a:t>PRO</a:t>
            </a:r>
            <a:r>
              <a:rPr sz="3200" b="1" spc="-80" dirty="0">
                <a:latin typeface="Corbel"/>
                <a:cs typeface="Corbel"/>
              </a:rPr>
              <a:t> </a:t>
            </a:r>
            <a:r>
              <a:rPr sz="3200" b="1" spc="25" dirty="0">
                <a:latin typeface="Corbel"/>
                <a:cs typeface="Corbel"/>
              </a:rPr>
              <a:t>QUO</a:t>
            </a:r>
            <a:r>
              <a:rPr lang="en-US" sz="3200" b="1" spc="25" dirty="0">
                <a:latin typeface="Corbel"/>
                <a:cs typeface="Corbel"/>
              </a:rPr>
              <a:t> </a:t>
            </a:r>
            <a:r>
              <a:rPr sz="3200" b="1" spc="25" dirty="0">
                <a:latin typeface="Corbel"/>
                <a:cs typeface="Corbel"/>
              </a:rPr>
              <a:t>SEXUAL  </a:t>
            </a:r>
            <a:r>
              <a:rPr sz="3200" b="1" spc="-5" dirty="0">
                <a:latin typeface="Corbel"/>
                <a:cs typeface="Corbel"/>
              </a:rPr>
              <a:t>HARASSMENT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5562" y="2577135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40378" y="2823935"/>
            <a:ext cx="7484997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tabLst>
                <a:tab pos="354965" algn="l"/>
                <a:tab pos="355600" algn="l"/>
              </a:tabLst>
            </a:pPr>
            <a:r>
              <a:rPr lang="en-US" sz="2200" spc="-15" dirty="0">
                <a:latin typeface="Corbel"/>
                <a:cs typeface="Corbel"/>
              </a:rPr>
              <a:t>Gender-based harassment, which is unwelcome conduct based on a student’s sex, harassing conduct based on a student’s failure to conform to sex stereotypes.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WHAT IS GENDER-BASED HARASSMENT?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78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5562" y="2577135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40378" y="2823935"/>
            <a:ext cx="7484997" cy="1392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Making gender-related comments about a person’s appearance or mannerisms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Bullying someone using gender-related comments or conduct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Treating a person badly because they don’t fit stereotypic gender roles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EXAMPLES OF GENDER-BASED HARASSMENT</a:t>
            </a:r>
            <a:r>
              <a:rPr sz="3200" b="1" spc="-5" dirty="0">
                <a:latin typeface="Corbel"/>
                <a:cs typeface="Corbel"/>
              </a:rPr>
              <a:t>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8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5562" y="2577135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40378" y="2823935"/>
            <a:ext cx="7484997" cy="219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Gender Discrimination is defined as the following by Title IX: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Discrimination or harassment based upon one's gender (sex)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Unfair treatment, attitudes, or behaviors towards an individual based upon their gender (sex)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Gender identity discrimination as covered by Title VII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Sexism, sexist attitudes, and sex stereotyping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WHAT IS GENDER DISCRIMINATION ?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4196" y="758951"/>
            <a:ext cx="5290185" cy="5330825"/>
          </a:xfrm>
          <a:custGeom>
            <a:avLst/>
            <a:gdLst/>
            <a:ahLst/>
            <a:cxnLst/>
            <a:rect l="l" t="t" r="r" b="b"/>
            <a:pathLst>
              <a:path w="5290184" h="5330825">
                <a:moveTo>
                  <a:pt x="5289677" y="0"/>
                </a:moveTo>
                <a:lnTo>
                  <a:pt x="0" y="0"/>
                </a:lnTo>
                <a:lnTo>
                  <a:pt x="0" y="5330571"/>
                </a:lnTo>
                <a:lnTo>
                  <a:pt x="5289677" y="5330571"/>
                </a:lnTo>
                <a:lnTo>
                  <a:pt x="5289677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758951"/>
            <a:ext cx="281940" cy="5330825"/>
          </a:xfrm>
          <a:custGeom>
            <a:avLst/>
            <a:gdLst/>
            <a:ahLst/>
            <a:cxnLst/>
            <a:rect l="l" t="t" r="r" b="b"/>
            <a:pathLst>
              <a:path w="281940" h="5330825">
                <a:moveTo>
                  <a:pt x="281940" y="0"/>
                </a:moveTo>
                <a:lnTo>
                  <a:pt x="0" y="0"/>
                </a:lnTo>
                <a:lnTo>
                  <a:pt x="0" y="5330571"/>
                </a:lnTo>
                <a:lnTo>
                  <a:pt x="281940" y="5330571"/>
                </a:lnTo>
                <a:lnTo>
                  <a:pt x="281940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157873" y="1852245"/>
            <a:ext cx="4636770" cy="28467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No </a:t>
            </a:r>
            <a:r>
              <a:rPr sz="240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in </a:t>
            </a:r>
            <a:r>
              <a:rPr sz="2400" spc="-15" dirty="0">
                <a:latin typeface="Corbel"/>
                <a:cs typeface="Corbel"/>
              </a:rPr>
              <a:t>the United </a:t>
            </a:r>
            <a:r>
              <a:rPr sz="2400" spc="-5" dirty="0">
                <a:latin typeface="Corbel"/>
                <a:cs typeface="Corbel"/>
              </a:rPr>
              <a:t>States, </a:t>
            </a:r>
            <a:r>
              <a:rPr sz="2400" dirty="0">
                <a:latin typeface="Corbel"/>
                <a:cs typeface="Corbel"/>
              </a:rPr>
              <a:t>on 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basis </a:t>
            </a:r>
            <a:r>
              <a:rPr sz="2400" dirty="0">
                <a:latin typeface="Corbel"/>
                <a:cs typeface="Corbel"/>
              </a:rPr>
              <a:t>of sex, </a:t>
            </a:r>
            <a:r>
              <a:rPr sz="2400" spc="-5" dirty="0">
                <a:latin typeface="Corbel"/>
                <a:cs typeface="Corbel"/>
              </a:rPr>
              <a:t>shall be </a:t>
            </a:r>
            <a:r>
              <a:rPr sz="2400" dirty="0">
                <a:latin typeface="Corbel"/>
                <a:cs typeface="Corbel"/>
              </a:rPr>
              <a:t>excluded  from </a:t>
            </a:r>
            <a:r>
              <a:rPr sz="2400" spc="-5" dirty="0">
                <a:latin typeface="Corbel"/>
                <a:cs typeface="Corbel"/>
              </a:rPr>
              <a:t>participation in, be denied </a:t>
            </a:r>
            <a:r>
              <a:rPr sz="2400" spc="-30" dirty="0">
                <a:latin typeface="Corbel"/>
                <a:cs typeface="Corbel"/>
              </a:rPr>
              <a:t>any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benefits </a:t>
            </a:r>
            <a:r>
              <a:rPr sz="2400" spc="-45" dirty="0">
                <a:latin typeface="Corbel"/>
                <a:cs typeface="Corbel"/>
              </a:rPr>
              <a:t>of,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be </a:t>
            </a:r>
            <a:r>
              <a:rPr sz="2400" dirty="0">
                <a:latin typeface="Corbel"/>
                <a:cs typeface="Corbel"/>
              </a:rPr>
              <a:t>subjected </a:t>
            </a:r>
            <a:r>
              <a:rPr sz="2400" spc="-20" dirty="0">
                <a:latin typeface="Corbel"/>
                <a:cs typeface="Corbel"/>
              </a:rPr>
              <a:t>to  </a:t>
            </a:r>
            <a:r>
              <a:rPr sz="2400" spc="-5" dirty="0">
                <a:latin typeface="Corbel"/>
                <a:cs typeface="Corbel"/>
              </a:rPr>
              <a:t>discrimination under any</a:t>
            </a:r>
            <a:r>
              <a:rPr sz="2400" spc="-27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educational  program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25" dirty="0">
                <a:latin typeface="Corbel"/>
                <a:cs typeface="Corbel"/>
              </a:rPr>
              <a:t>activity </a:t>
            </a:r>
            <a:r>
              <a:rPr sz="2400" spc="-5" dirty="0">
                <a:latin typeface="Corbel"/>
                <a:cs typeface="Corbel"/>
              </a:rPr>
              <a:t>receiving </a:t>
            </a:r>
            <a:r>
              <a:rPr sz="2400" dirty="0">
                <a:latin typeface="Corbel"/>
                <a:cs typeface="Corbel"/>
              </a:rPr>
              <a:t>federal  </a:t>
            </a:r>
            <a:r>
              <a:rPr sz="2400" spc="-5" dirty="0">
                <a:latin typeface="Corbel"/>
                <a:cs typeface="Corbel"/>
              </a:rPr>
              <a:t>financial</a:t>
            </a:r>
            <a:r>
              <a:rPr sz="2400" spc="-7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assistance.</a:t>
            </a:r>
            <a:endParaRPr sz="24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45" dirty="0">
                <a:latin typeface="Corbel"/>
                <a:cs typeface="Corbel"/>
              </a:rPr>
              <a:t>20 </a:t>
            </a:r>
            <a:r>
              <a:rPr sz="2400" spc="-5" dirty="0">
                <a:latin typeface="Corbel"/>
                <a:cs typeface="Corbel"/>
              </a:rPr>
              <a:t>USC</a:t>
            </a:r>
            <a:r>
              <a:rPr sz="2400" spc="-29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1681</a:t>
            </a:r>
          </a:p>
        </p:txBody>
      </p:sp>
      <p:sp>
        <p:nvSpPr>
          <p:cNvPr id="5" name="object 5"/>
          <p:cNvSpPr/>
          <p:nvPr/>
        </p:nvSpPr>
        <p:spPr>
          <a:xfrm>
            <a:off x="353568" y="1676400"/>
            <a:ext cx="3428999" cy="2510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7A295B-709A-A2E0-B238-047F1F3BA4A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2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79108" y="2536064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40378" y="2823935"/>
            <a:ext cx="7484997" cy="1392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ender-based bullying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erogatory or sexist remarks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ender discrimination in an activity, athletics, program, office, or classroom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latin typeface="Corbel"/>
                <a:cs typeface="Corbel"/>
              </a:rPr>
              <a:t>EXAMPLES OF GENDER DISCRIMINATION </a:t>
            </a:r>
            <a:r>
              <a:rPr sz="3200" b="1" spc="-5" dirty="0">
                <a:latin typeface="Corbel"/>
                <a:cs typeface="Corbel"/>
              </a:rPr>
              <a:t>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20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6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62000" y="2286000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003" y="2526792"/>
            <a:ext cx="6785271" cy="377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Asking intrusive personal questions based on a person's sex.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Making inappropriate comments and jokes to a person based on their sex.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Displaying images or materials that are sexist, misogynistic or misandrist. </a:t>
            </a:r>
            <a:endParaRPr lang="en-US" kern="100" dirty="0">
              <a:latin typeface="Corbel" panose="020B0503020204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Unwanted and excessive attention through phone calls, emails, letters, gifts, etc.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Using language that is offensive and/or implies inferiority of another individual based on their sex, such as “slut,” “bitch,” “babe,” “stud,” etc.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Continually making offensive comments about women in general.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0726" y="1173571"/>
            <a:ext cx="698254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TYPES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lang="en-US" sz="3200" b="1" spc="-5" dirty="0">
                <a:latin typeface="Corbel"/>
                <a:cs typeface="Corbel"/>
              </a:rPr>
              <a:t>SEX-BASED HARASSMENT</a:t>
            </a:r>
            <a:r>
              <a:rPr sz="3200" b="1" spc="-5" dirty="0">
                <a:latin typeface="Corbel"/>
                <a:cs typeface="Corbel"/>
              </a:rPr>
              <a:t>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76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7000" y="3548396"/>
            <a:ext cx="5943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70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HOSTILE</a:t>
            </a:r>
            <a:r>
              <a:rPr b="1" spc="-27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ENVIRONMENT  </a:t>
            </a:r>
            <a:r>
              <a:rPr lang="en-US" b="1" spc="-5" dirty="0">
                <a:solidFill>
                  <a:schemeClr val="accent1"/>
                </a:solidFill>
                <a:latin typeface="Corbel"/>
                <a:cs typeface="Corbel"/>
              </a:rPr>
              <a:t>SEX-BASED HARASSMENT</a:t>
            </a:r>
            <a:endParaRPr b="1" spc="-5" dirty="0">
              <a:solidFill>
                <a:schemeClr val="accent1"/>
              </a:solidFill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8205" y="2131343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404496" y="2841766"/>
            <a:ext cx="7129904" cy="24266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Hostile Environment is defined as the following by Title IX: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situation of discriminatory or sexual nature that has occurred and created an adverse setting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intimidating or offensive environment that causes a person to be fearful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setting that denies, limits, or interferes with a person's ability to participate in or benefit from a program, activity, or job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1592" y="1163672"/>
            <a:ext cx="733760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6885" marR="5080" indent="-173482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HOSTILE ENVIRONMENT</a:t>
            </a:r>
            <a:r>
              <a:rPr sz="3200" b="1" spc="-365" dirty="0">
                <a:latin typeface="Corbel"/>
                <a:cs typeface="Corbel"/>
              </a:rPr>
              <a:t> </a:t>
            </a:r>
            <a:br>
              <a:rPr lang="en-US" sz="3200" b="1" spc="-365" dirty="0">
                <a:latin typeface="Corbel"/>
                <a:cs typeface="Corbel"/>
              </a:rPr>
            </a:br>
            <a:r>
              <a:rPr sz="3200" b="1" spc="-5" dirty="0">
                <a:latin typeface="Corbel"/>
                <a:cs typeface="Corbel"/>
              </a:rPr>
              <a:t>SEX</a:t>
            </a:r>
            <a:r>
              <a:rPr lang="en-US" sz="3200" b="1" spc="-5" dirty="0">
                <a:latin typeface="Corbel"/>
                <a:cs typeface="Corbel"/>
              </a:rPr>
              <a:t> BASED </a:t>
            </a:r>
            <a:r>
              <a:rPr sz="3200" b="1" spc="-5" dirty="0">
                <a:latin typeface="Corbel"/>
                <a:cs typeface="Corbel"/>
              </a:rPr>
              <a:t>HARASSMENT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8205" y="2131343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404496" y="2841766"/>
            <a:ext cx="7129904" cy="173137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Bullying, abusive or intimidating comments and actions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Intimidating or offensive comments that alter the conditions of a person's work, classroom, team, or program environment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Continual offensive comments or surroundings of a discriminatory or sexual nature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1592" y="1163672"/>
            <a:ext cx="733760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6885" marR="5080" indent="-173482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HOSTILE ENVIRONMENT</a:t>
            </a:r>
            <a:r>
              <a:rPr sz="3200" b="1" spc="-365" dirty="0">
                <a:latin typeface="Corbel"/>
                <a:cs typeface="Corbel"/>
              </a:rPr>
              <a:t> </a:t>
            </a:r>
            <a:br>
              <a:rPr lang="en-US" sz="3200" b="1" spc="-365" dirty="0">
                <a:latin typeface="Corbel"/>
                <a:cs typeface="Corbel"/>
              </a:rPr>
            </a:br>
            <a:r>
              <a:rPr lang="en-US" sz="3200" b="1" spc="-5" dirty="0">
                <a:latin typeface="Corbel"/>
                <a:cs typeface="Corbel"/>
              </a:rPr>
              <a:t>EXAMPLES</a:t>
            </a:r>
            <a:endParaRPr sz="3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47188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6" y="3046945"/>
            <a:ext cx="5807710" cy="1625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No intent</a:t>
            </a:r>
            <a:r>
              <a:rPr sz="2400" spc="-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required.</a:t>
            </a:r>
          </a:p>
          <a:p>
            <a:pPr marL="354965" marR="5080" indent="-342900">
              <a:lnSpc>
                <a:spcPts val="3120"/>
              </a:lnSpc>
              <a:spcBef>
                <a:spcPts val="11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Look </a:t>
            </a:r>
            <a:r>
              <a:rPr sz="2400" dirty="0">
                <a:latin typeface="Corbel"/>
                <a:cs typeface="Corbel"/>
              </a:rPr>
              <a:t>at </a:t>
            </a:r>
            <a:r>
              <a:rPr sz="2400" spc="-5" dirty="0">
                <a:latin typeface="Corbel"/>
                <a:cs typeface="Corbel"/>
              </a:rPr>
              <a:t>circumstances, expectations,  relationships, location, </a:t>
            </a:r>
            <a:r>
              <a:rPr sz="2400" spc="-30" dirty="0">
                <a:latin typeface="Corbel"/>
                <a:cs typeface="Corbel"/>
              </a:rPr>
              <a:t>frequency, </a:t>
            </a:r>
            <a:r>
              <a:rPr sz="2400" spc="-5" dirty="0">
                <a:latin typeface="Corbel"/>
                <a:cs typeface="Corbel"/>
              </a:rPr>
              <a:t>gravity</a:t>
            </a:r>
            <a:r>
              <a:rPr sz="2400" spc="-28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</a:p>
          <a:p>
            <a:pPr marL="35496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Corbel"/>
                <a:cs typeface="Corbel"/>
              </a:rPr>
              <a:t>conduct.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8205" y="1163672"/>
            <a:ext cx="738161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2840" marR="5080" indent="-112077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HOSTILE ENVIRONMENT</a:t>
            </a:r>
            <a:r>
              <a:rPr sz="3200" b="1" spc="-365" dirty="0">
                <a:latin typeface="Corbel"/>
                <a:cs typeface="Corbel"/>
              </a:rPr>
              <a:t> </a:t>
            </a:r>
            <a:br>
              <a:rPr lang="en-US" sz="3200" b="1" spc="-365" dirty="0">
                <a:latin typeface="Corbel"/>
                <a:cs typeface="Corbel"/>
              </a:rPr>
            </a:br>
            <a:r>
              <a:rPr sz="3200" b="1" spc="-5" dirty="0">
                <a:latin typeface="Corbel"/>
                <a:cs typeface="Corbel"/>
              </a:rPr>
              <a:t>SEX</a:t>
            </a:r>
            <a:r>
              <a:rPr lang="en-US" sz="3200" b="1" spc="-5" dirty="0">
                <a:latin typeface="Corbel"/>
                <a:cs typeface="Corbel"/>
              </a:rPr>
              <a:t> BASED</a:t>
            </a:r>
            <a:r>
              <a:rPr sz="3200" b="1" spc="-5" dirty="0">
                <a:latin typeface="Corbel"/>
                <a:cs typeface="Corbel"/>
              </a:rPr>
              <a:t>  HARASSMENT</a:t>
            </a:r>
            <a:r>
              <a:rPr lang="en-US" sz="3200" b="1" spc="-100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(cont.)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37203" y="4501896"/>
            <a:ext cx="2566415" cy="1491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6" y="2700646"/>
            <a:ext cx="6548120" cy="2323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5000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latin typeface="Corbel"/>
                <a:cs typeface="Corbel"/>
              </a:rPr>
              <a:t>This </a:t>
            </a:r>
            <a:r>
              <a:rPr sz="2400" spc="-5" dirty="0">
                <a:latin typeface="Corbel"/>
                <a:cs typeface="Corbel"/>
              </a:rPr>
              <a:t>is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reasonable </a:t>
            </a:r>
            <a:r>
              <a:rPr sz="2400" dirty="0">
                <a:latin typeface="Corbel"/>
                <a:cs typeface="Corbel"/>
              </a:rPr>
              <a:t>person </a:t>
            </a:r>
            <a:r>
              <a:rPr sz="2400" b="1" dirty="0">
                <a:latin typeface="Corbel"/>
                <a:cs typeface="Corbel"/>
              </a:rPr>
              <a:t>standing in the</a:t>
            </a:r>
            <a:r>
              <a:rPr sz="2400" b="1" spc="-220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shoes  of the</a:t>
            </a:r>
            <a:r>
              <a:rPr sz="2400" b="1" spc="-5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complainant.</a:t>
            </a:r>
            <a:endParaRPr sz="2400" dirty="0">
              <a:latin typeface="Corbel"/>
              <a:cs typeface="Corbel"/>
            </a:endParaRPr>
          </a:p>
          <a:p>
            <a:pPr marL="354965" marR="99060" indent="-342900">
              <a:lnSpc>
                <a:spcPct val="105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orbel"/>
                <a:cs typeface="Corbel"/>
              </a:rPr>
              <a:t>Regulations </a:t>
            </a:r>
            <a:r>
              <a:rPr sz="2400" spc="-5" dirty="0">
                <a:latin typeface="Corbel"/>
                <a:cs typeface="Corbel"/>
              </a:rPr>
              <a:t>Commentary indicates </a:t>
            </a:r>
            <a:r>
              <a:rPr sz="2400" spc="-15" dirty="0">
                <a:latin typeface="Corbel"/>
                <a:cs typeface="Corbel"/>
              </a:rPr>
              <a:t>that this </a:t>
            </a:r>
            <a:r>
              <a:rPr sz="2400" spc="-5" dirty="0">
                <a:latin typeface="Corbel"/>
                <a:cs typeface="Corbel"/>
              </a:rPr>
              <a:t>is  </a:t>
            </a:r>
            <a:r>
              <a:rPr sz="2400" dirty="0">
                <a:latin typeface="Corbel"/>
                <a:cs typeface="Corbel"/>
              </a:rPr>
              <a:t>fact</a:t>
            </a:r>
            <a:r>
              <a:rPr sz="2400" spc="-70" dirty="0">
                <a:latin typeface="Corbel"/>
                <a:cs typeface="Corbel"/>
              </a:rPr>
              <a:t> </a:t>
            </a:r>
            <a:r>
              <a:rPr sz="2400" spc="10" dirty="0">
                <a:latin typeface="Corbel"/>
                <a:cs typeface="Corbel"/>
              </a:rPr>
              <a:t>specific;</a:t>
            </a:r>
            <a:r>
              <a:rPr lang="en-US" sz="2400" spc="10" dirty="0">
                <a:latin typeface="Corbel"/>
                <a:cs typeface="Corbel"/>
              </a:rPr>
              <a:t> t</a:t>
            </a:r>
            <a:r>
              <a:rPr sz="2400" spc="10" dirty="0">
                <a:latin typeface="Corbel"/>
                <a:cs typeface="Corbel"/>
              </a:rPr>
              <a:t>he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specific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facts</a:t>
            </a:r>
            <a:r>
              <a:rPr sz="2400" spc="-9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and</a:t>
            </a:r>
            <a:r>
              <a:rPr sz="2400" spc="-26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circumstances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incident and parties involved </a:t>
            </a:r>
            <a:r>
              <a:rPr sz="2400" dirty="0">
                <a:latin typeface="Corbel"/>
                <a:cs typeface="Corbel"/>
              </a:rPr>
              <a:t>may cause  different </a:t>
            </a:r>
            <a:r>
              <a:rPr sz="2400" spc="-5" dirty="0">
                <a:latin typeface="Corbel"/>
                <a:cs typeface="Corbel"/>
              </a:rPr>
              <a:t>people to </a:t>
            </a:r>
            <a:r>
              <a:rPr sz="2400" dirty="0">
                <a:latin typeface="Corbel"/>
                <a:cs typeface="Corbel"/>
              </a:rPr>
              <a:t>reach different</a:t>
            </a:r>
            <a:r>
              <a:rPr sz="2400" spc="-204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conclusions.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5068" y="1163672"/>
            <a:ext cx="635635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REASONABLE </a:t>
            </a:r>
            <a:r>
              <a:rPr sz="3200" b="1" dirty="0">
                <a:latin typeface="Corbel"/>
                <a:cs typeface="Corbel"/>
              </a:rPr>
              <a:t>PERSON</a:t>
            </a:r>
            <a:r>
              <a:rPr sz="3200" b="1" spc="-365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STANDARD  </a:t>
            </a:r>
            <a:r>
              <a:rPr sz="3200" b="1" dirty="0">
                <a:latin typeface="Corbel"/>
                <a:cs typeface="Corbel"/>
              </a:rPr>
              <a:t>FOR </a:t>
            </a:r>
            <a:r>
              <a:rPr sz="3200" b="1" spc="-35" dirty="0">
                <a:latin typeface="Corbel"/>
                <a:cs typeface="Corbel"/>
              </a:rPr>
              <a:t>“OBJECTIVELY</a:t>
            </a:r>
            <a:r>
              <a:rPr sz="3200" b="1" spc="-32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OFFENSIVE”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6" y="2782769"/>
            <a:ext cx="6451600" cy="2128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2560" indent="-343535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Severity considers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circumstances of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15" dirty="0">
                <a:latin typeface="Corbel"/>
                <a:cs typeface="Corbel"/>
              </a:rPr>
              <a:t>complainant,  </a:t>
            </a:r>
            <a:r>
              <a:rPr sz="2000" spc="-5" dirty="0">
                <a:latin typeface="Corbel"/>
                <a:cs typeface="Corbel"/>
              </a:rPr>
              <a:t>including </a:t>
            </a:r>
            <a:r>
              <a:rPr sz="2000" dirty="0">
                <a:latin typeface="Corbel"/>
                <a:cs typeface="Corbel"/>
              </a:rPr>
              <a:t>age, </a:t>
            </a:r>
            <a:r>
              <a:rPr sz="2000" spc="-30" dirty="0">
                <a:latin typeface="Corbel"/>
                <a:cs typeface="Corbel"/>
              </a:rPr>
              <a:t>disability, </a:t>
            </a:r>
            <a:r>
              <a:rPr sz="2000" dirty="0">
                <a:latin typeface="Corbel"/>
                <a:cs typeface="Corbel"/>
              </a:rPr>
              <a:t>sex, and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5" dirty="0">
                <a:latin typeface="Corbel"/>
                <a:cs typeface="Corbel"/>
              </a:rPr>
              <a:t>other</a:t>
            </a:r>
            <a:r>
              <a:rPr lang="en-US" sz="2000" spc="5" dirty="0">
                <a:latin typeface="Corbel"/>
                <a:cs typeface="Corbel"/>
              </a:rPr>
              <a:t> </a:t>
            </a:r>
            <a:r>
              <a:rPr sz="2000" spc="5" dirty="0">
                <a:latin typeface="Corbel"/>
                <a:cs typeface="Corbel"/>
              </a:rPr>
              <a:t>characteristics.</a:t>
            </a:r>
            <a:endParaRPr sz="2000" dirty="0">
              <a:latin typeface="Corbel"/>
              <a:cs typeface="Corbel"/>
            </a:endParaRPr>
          </a:p>
          <a:p>
            <a:pPr marL="354965" marR="5080" indent="-342900">
              <a:lnSpc>
                <a:spcPct val="114999"/>
              </a:lnSpc>
              <a:spcBef>
                <a:spcPts val="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The </a:t>
            </a:r>
            <a:r>
              <a:rPr sz="2000" spc="-15" dirty="0">
                <a:latin typeface="Corbel"/>
                <a:cs typeface="Corbel"/>
              </a:rPr>
              <a:t>Complainant </a:t>
            </a:r>
            <a:r>
              <a:rPr sz="2000" spc="-5" dirty="0">
                <a:latin typeface="Corbel"/>
                <a:cs typeface="Corbel"/>
              </a:rPr>
              <a:t>need not </a:t>
            </a:r>
            <a:r>
              <a:rPr sz="2000" dirty="0">
                <a:latin typeface="Corbel"/>
                <a:cs typeface="Corbel"/>
              </a:rPr>
              <a:t>prove </a:t>
            </a:r>
            <a:r>
              <a:rPr sz="2000" spc="-35" dirty="0">
                <a:latin typeface="Corbel"/>
                <a:cs typeface="Corbel"/>
              </a:rPr>
              <a:t>severity, </a:t>
            </a:r>
            <a:r>
              <a:rPr sz="2000" spc="-5" dirty="0">
                <a:latin typeface="Corbel"/>
                <a:cs typeface="Corbel"/>
              </a:rPr>
              <a:t>but only  describe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what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happened.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114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School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must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determine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if the  </a:t>
            </a:r>
            <a:r>
              <a:rPr sz="2000" spc="-5" dirty="0">
                <a:latin typeface="Corbel"/>
                <a:cs typeface="Corbel"/>
              </a:rPr>
              <a:t>situation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severe </a:t>
            </a:r>
            <a:r>
              <a:rPr sz="2000" dirty="0">
                <a:latin typeface="Corbel"/>
                <a:cs typeface="Corbel"/>
              </a:rPr>
              <a:t>from the </a:t>
            </a:r>
            <a:r>
              <a:rPr sz="2000" spc="-5" dirty="0">
                <a:latin typeface="Corbel"/>
                <a:cs typeface="Corbel"/>
              </a:rPr>
              <a:t>perspective of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5" dirty="0">
                <a:latin typeface="Corbel"/>
                <a:cs typeface="Corbel"/>
              </a:rPr>
              <a:t>reasonable  </a:t>
            </a:r>
            <a:r>
              <a:rPr sz="2000" dirty="0">
                <a:latin typeface="Corbel"/>
                <a:cs typeface="Corbel"/>
              </a:rPr>
              <a:t>person in the</a:t>
            </a:r>
            <a:r>
              <a:rPr sz="2000" spc="-114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Complainant’s</a:t>
            </a:r>
            <a:r>
              <a:rPr lang="en-US" sz="2000" spc="-15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position.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6868" y="1163672"/>
            <a:ext cx="3978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SEVERITY</a:t>
            </a:r>
            <a:r>
              <a:rPr sz="3200" b="1" spc="-345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STANDARD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5" y="3205063"/>
            <a:ext cx="623760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Commentary indicates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“pervasive” is </a:t>
            </a:r>
            <a:r>
              <a:rPr sz="2400" dirty="0">
                <a:latin typeface="Corbel"/>
                <a:cs typeface="Corbel"/>
              </a:rPr>
              <a:t>more  </a:t>
            </a:r>
            <a:r>
              <a:rPr sz="2400" spc="-15" dirty="0">
                <a:latin typeface="Corbel"/>
                <a:cs typeface="Corbel"/>
              </a:rPr>
              <a:t>than </a:t>
            </a:r>
            <a:r>
              <a:rPr sz="2400" spc="-5" dirty="0">
                <a:latin typeface="Corbel"/>
                <a:cs typeface="Corbel"/>
              </a:rPr>
              <a:t>once. </a:t>
            </a:r>
            <a:r>
              <a:rPr sz="2400" spc="-50" dirty="0">
                <a:latin typeface="Corbel"/>
                <a:cs typeface="Corbel"/>
              </a:rPr>
              <a:t>However,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school should</a:t>
            </a:r>
            <a:r>
              <a:rPr sz="2400" spc="-254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investigate 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single incident to determine if it is part </a:t>
            </a:r>
            <a:r>
              <a:rPr sz="2400" dirty="0">
                <a:latin typeface="Corbel"/>
                <a:cs typeface="Corbel"/>
              </a:rPr>
              <a:t>of a  </a:t>
            </a:r>
            <a:r>
              <a:rPr sz="2400" spc="-5" dirty="0">
                <a:latin typeface="Corbel"/>
                <a:cs typeface="Corbel"/>
              </a:rPr>
              <a:t>pervasive pattern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114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harassment.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37296" y="1163672"/>
            <a:ext cx="4237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latin typeface="Corbel"/>
                <a:cs typeface="Corbel"/>
              </a:rPr>
              <a:t>PERVASIVE</a:t>
            </a:r>
            <a:r>
              <a:rPr sz="3200" b="1" spc="-295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STANDARD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6" y="2676108"/>
            <a:ext cx="6127115" cy="175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Unwelcome is without consent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victim and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6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is  subjective; Complainant </a:t>
            </a:r>
            <a:r>
              <a:rPr sz="2400" dirty="0">
                <a:latin typeface="Corbel"/>
                <a:cs typeface="Corbel"/>
              </a:rPr>
              <a:t>does </a:t>
            </a:r>
            <a:r>
              <a:rPr sz="2400" spc="-5" dirty="0">
                <a:latin typeface="Corbel"/>
                <a:cs typeface="Corbel"/>
              </a:rPr>
              <a:t>not wish </a:t>
            </a:r>
            <a:r>
              <a:rPr sz="2400" spc="-30" dirty="0">
                <a:latin typeface="Corbel"/>
                <a:cs typeface="Corbel"/>
              </a:rPr>
              <a:t>to  </a:t>
            </a:r>
            <a:r>
              <a:rPr sz="2400" spc="-5" dirty="0">
                <a:latin typeface="Corbel"/>
                <a:cs typeface="Corbel"/>
              </a:rPr>
              <a:t>participate.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Consider </a:t>
            </a:r>
            <a:r>
              <a:rPr sz="2400" dirty="0">
                <a:latin typeface="Corbel"/>
                <a:cs typeface="Corbel"/>
              </a:rPr>
              <a:t>age, </a:t>
            </a:r>
            <a:r>
              <a:rPr sz="2400" spc="-45" dirty="0">
                <a:latin typeface="Corbel"/>
                <a:cs typeface="Corbel"/>
              </a:rPr>
              <a:t>ability, </a:t>
            </a:r>
            <a:r>
              <a:rPr sz="2400" spc="-5" dirty="0">
                <a:latin typeface="Corbel"/>
                <a:cs typeface="Corbel"/>
              </a:rPr>
              <a:t>culture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1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victim.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00720" y="1163672"/>
            <a:ext cx="4315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WHAT </a:t>
            </a:r>
            <a:r>
              <a:rPr sz="3200" b="1" dirty="0">
                <a:latin typeface="Corbel"/>
                <a:cs typeface="Corbel"/>
              </a:rPr>
              <a:t>IS</a:t>
            </a:r>
            <a:r>
              <a:rPr sz="3200" b="1" spc="-315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UNWELCOME?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03" y="899160"/>
            <a:ext cx="2179319" cy="1420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6" y="2845823"/>
            <a:ext cx="647446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US DOE </a:t>
            </a:r>
            <a:r>
              <a:rPr sz="2400" spc="-25" dirty="0">
                <a:latin typeface="Calibri"/>
                <a:cs typeface="Calibri"/>
              </a:rPr>
              <a:t>Office </a:t>
            </a:r>
            <a:r>
              <a:rPr sz="2400" spc="-45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Civil Rights- includes </a:t>
            </a:r>
            <a:r>
              <a:rPr sz="2400" spc="-30" dirty="0">
                <a:latin typeface="Calibri"/>
                <a:cs typeface="Calibri"/>
              </a:rPr>
              <a:t>voluntary  resolution process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0" dirty="0">
                <a:latin typeface="Calibri"/>
                <a:cs typeface="Calibri"/>
              </a:rPr>
              <a:t>determination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equitable  </a:t>
            </a:r>
            <a:r>
              <a:rPr sz="2400" spc="-85" dirty="0">
                <a:latin typeface="Calibri"/>
                <a:cs typeface="Calibri"/>
              </a:rPr>
              <a:t>relief.</a:t>
            </a:r>
            <a:endParaRPr sz="2400" dirty="0">
              <a:latin typeface="Calibri"/>
              <a:cs typeface="Calibri"/>
            </a:endParaRPr>
          </a:p>
          <a:p>
            <a:pPr marL="354965" marR="459740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Courts- </a:t>
            </a:r>
            <a:r>
              <a:rPr sz="2400" spc="-15" dirty="0">
                <a:latin typeface="Calibri"/>
                <a:cs typeface="Calibri"/>
              </a:rPr>
              <a:t>Complainant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30" dirty="0">
                <a:latin typeface="Calibri"/>
                <a:cs typeface="Calibri"/>
              </a:rPr>
              <a:t>Respondent </a:t>
            </a:r>
            <a:r>
              <a:rPr sz="2400" spc="-40" dirty="0">
                <a:latin typeface="Calibri"/>
                <a:cs typeface="Calibri"/>
              </a:rPr>
              <a:t>may</a:t>
            </a:r>
            <a:r>
              <a:rPr sz="2400" spc="-3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bring  </a:t>
            </a:r>
            <a:r>
              <a:rPr sz="2400" spc="-30" dirty="0">
                <a:latin typeface="Calibri"/>
                <a:cs typeface="Calibri"/>
              </a:rPr>
              <a:t>lawsuit </a:t>
            </a:r>
            <a:r>
              <a:rPr sz="2400" spc="-45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monetary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damages.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1564" y="1248694"/>
            <a:ext cx="49618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ENFORC</a:t>
            </a:r>
            <a:r>
              <a:rPr lang="en-US" sz="3200" b="1" spc="-5" dirty="0">
                <a:latin typeface="Corbel"/>
                <a:cs typeface="Corbel"/>
              </a:rPr>
              <a:t>ING</a:t>
            </a:r>
            <a:r>
              <a:rPr lang="en-US" sz="3200" b="1" spc="20" dirty="0">
                <a:latin typeface="Corbel"/>
                <a:cs typeface="Corbel"/>
              </a:rPr>
              <a:t> </a:t>
            </a:r>
            <a:r>
              <a:rPr sz="3200" b="1" spc="20" dirty="0">
                <a:latin typeface="Corbel"/>
                <a:cs typeface="Corbel"/>
              </a:rPr>
              <a:t>TITLE</a:t>
            </a:r>
            <a:r>
              <a:rPr sz="3200" b="1" spc="-17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43E0D4E-B67D-D8DE-F7C8-7057A970FBE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68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93665" y="3548396"/>
            <a:ext cx="350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0F6CC5"/>
                </a:solidFill>
                <a:latin typeface="Corbel"/>
                <a:cs typeface="Corbel"/>
              </a:rPr>
              <a:t>HYPOTHETICALS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640334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student spreads rumors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sexual </a:t>
            </a:r>
            <a:r>
              <a:rPr sz="2400" spc="-35" dirty="0">
                <a:latin typeface="Calibri"/>
                <a:cs typeface="Calibri"/>
              </a:rPr>
              <a:t>nature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through  </a:t>
            </a:r>
            <a:r>
              <a:rPr sz="2400" dirty="0">
                <a:latin typeface="Calibri"/>
                <a:cs typeface="Calibri"/>
              </a:rPr>
              <a:t>emails, </a:t>
            </a:r>
            <a:r>
              <a:rPr sz="2400" spc="-30" dirty="0">
                <a:latin typeface="Calibri"/>
                <a:cs typeface="Calibri"/>
              </a:rPr>
              <a:t>texts,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social </a:t>
            </a:r>
            <a:r>
              <a:rPr sz="2400" dirty="0">
                <a:latin typeface="Calibri"/>
                <a:cs typeface="Calibri"/>
              </a:rPr>
              <a:t>media </a:t>
            </a:r>
            <a:r>
              <a:rPr sz="2400" spc="-5" dirty="0">
                <a:latin typeface="Calibri"/>
                <a:cs typeface="Calibri"/>
              </a:rPr>
              <a:t>about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classmate  over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number of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weeks.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9115" y="3941064"/>
            <a:ext cx="1991855" cy="1991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897187" y="6400800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596773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30" dirty="0">
                <a:latin typeface="Calibri"/>
                <a:cs typeface="Calibri"/>
              </a:rPr>
              <a:t>Throughout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football </a:t>
            </a:r>
            <a:r>
              <a:rPr sz="2400" spc="-5" dirty="0">
                <a:latin typeface="Calibri"/>
                <a:cs typeface="Calibri"/>
              </a:rPr>
              <a:t>season,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team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  </a:t>
            </a:r>
            <a:r>
              <a:rPr sz="2400" spc="-35" dirty="0">
                <a:latin typeface="Calibri"/>
                <a:cs typeface="Calibri"/>
              </a:rPr>
              <a:t>makes </a:t>
            </a:r>
            <a:r>
              <a:rPr sz="2400" spc="-30" dirty="0">
                <a:latin typeface="Calibri"/>
                <a:cs typeface="Calibri"/>
              </a:rPr>
              <a:t>sexual </a:t>
            </a:r>
            <a:r>
              <a:rPr sz="2400" spc="-20" dirty="0">
                <a:latin typeface="Calibri"/>
                <a:cs typeface="Calibri"/>
              </a:rPr>
              <a:t>advances </a:t>
            </a:r>
            <a:r>
              <a:rPr sz="2400" spc="-50" dirty="0">
                <a:latin typeface="Calibri"/>
                <a:cs typeface="Calibri"/>
              </a:rPr>
              <a:t>towards </a:t>
            </a:r>
            <a:r>
              <a:rPr sz="2400" spc="-5" dirty="0">
                <a:latin typeface="Calibri"/>
                <a:cs typeface="Calibri"/>
              </a:rPr>
              <a:t>another team  </a:t>
            </a:r>
            <a:r>
              <a:rPr sz="2400" dirty="0">
                <a:latin typeface="Calibri"/>
                <a:cs typeface="Calibri"/>
              </a:rPr>
              <a:t>member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that </a:t>
            </a:r>
            <a:r>
              <a:rPr sz="2400" spc="-35" dirty="0">
                <a:latin typeface="Calibri"/>
                <a:cs typeface="Calibri"/>
              </a:rPr>
              <a:t>player </a:t>
            </a:r>
            <a:r>
              <a:rPr sz="2400" spc="-5" dirty="0">
                <a:latin typeface="Calibri"/>
                <a:cs typeface="Calibri"/>
              </a:rPr>
              <a:t>quits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team.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043278"/>
            <a:ext cx="6404610" cy="271548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75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35" dirty="0">
                <a:latin typeface="Calibri"/>
                <a:cs typeface="Calibri"/>
              </a:rPr>
              <a:t>female </a:t>
            </a:r>
            <a:r>
              <a:rPr sz="2200" spc="-30" dirty="0">
                <a:latin typeface="Calibri"/>
                <a:cs typeface="Calibri"/>
              </a:rPr>
              <a:t>teacher </a:t>
            </a:r>
            <a:r>
              <a:rPr sz="2200" spc="-35" dirty="0">
                <a:latin typeface="Calibri"/>
                <a:cs typeface="Calibri"/>
              </a:rPr>
              <a:t>compliments </a:t>
            </a:r>
            <a:r>
              <a:rPr sz="2200" spc="-5" dirty="0">
                <a:latin typeface="Calibri"/>
                <a:cs typeface="Calibri"/>
              </a:rPr>
              <a:t>a male </a:t>
            </a:r>
            <a:r>
              <a:rPr sz="2200" spc="-35" dirty="0">
                <a:latin typeface="Calibri"/>
                <a:cs typeface="Calibri"/>
              </a:rPr>
              <a:t>student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his </a:t>
            </a:r>
            <a:r>
              <a:rPr sz="2200" spc="-40" dirty="0">
                <a:latin typeface="Calibri"/>
                <a:cs typeface="Calibri"/>
              </a:rPr>
              <a:t>new  </a:t>
            </a:r>
            <a:r>
              <a:rPr sz="2200" spc="-30" dirty="0">
                <a:latin typeface="Calibri"/>
                <a:cs typeface="Calibri"/>
              </a:rPr>
              <a:t>haircut. </a:t>
            </a:r>
            <a:endParaRPr lang="en-US" sz="2200" spc="-30" dirty="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375"/>
              </a:spcBef>
            </a:pPr>
            <a:endParaRPr lang="en-US" sz="2200" spc="-30" dirty="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375"/>
              </a:spcBef>
            </a:pPr>
            <a:r>
              <a:rPr lang="en-US" sz="2200" spc="-30" dirty="0">
                <a:latin typeface="Calibri"/>
                <a:cs typeface="Calibri"/>
              </a:rPr>
              <a:t>What if the teacher continues to compliment the student daily?</a:t>
            </a:r>
          </a:p>
          <a:p>
            <a:pPr marL="12700" marR="5080">
              <a:lnSpc>
                <a:spcPts val="2400"/>
              </a:lnSpc>
              <a:spcBef>
                <a:spcPts val="375"/>
              </a:spcBef>
            </a:pPr>
            <a:endParaRPr lang="en-US" sz="2200" spc="-30" dirty="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375"/>
              </a:spcBef>
            </a:pPr>
            <a:r>
              <a:rPr lang="en-US" sz="2200" spc="-30" dirty="0">
                <a:latin typeface="Calibri"/>
                <a:cs typeface="Calibri"/>
              </a:rPr>
              <a:t>What if t</a:t>
            </a:r>
            <a:r>
              <a:rPr sz="2200" spc="-15" dirty="0">
                <a:latin typeface="Calibri"/>
                <a:cs typeface="Calibri"/>
              </a:rPr>
              <a:t>he </a:t>
            </a:r>
            <a:r>
              <a:rPr sz="2200" spc="-30" dirty="0">
                <a:latin typeface="Calibri"/>
                <a:cs typeface="Calibri"/>
              </a:rPr>
              <a:t>teacher </a:t>
            </a:r>
            <a:r>
              <a:rPr sz="2200" spc="-5" dirty="0">
                <a:latin typeface="Calibri"/>
                <a:cs typeface="Calibri"/>
              </a:rPr>
              <a:t>has </a:t>
            </a:r>
            <a:r>
              <a:rPr sz="2200" spc="-15" dirty="0">
                <a:latin typeface="Calibri"/>
                <a:cs typeface="Calibri"/>
              </a:rPr>
              <a:t>been the </a:t>
            </a:r>
            <a:r>
              <a:rPr sz="2200" spc="-5" dirty="0">
                <a:latin typeface="Calibri"/>
                <a:cs typeface="Calibri"/>
              </a:rPr>
              <a:t>subject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prior </a:t>
            </a:r>
            <a:r>
              <a:rPr lang="en-US" sz="2200" spc="-35" dirty="0">
                <a:latin typeface="Calibri"/>
                <a:cs typeface="Calibri"/>
              </a:rPr>
              <a:t>sex-based harassment</a:t>
            </a:r>
            <a:r>
              <a:rPr sz="2200" spc="-35" dirty="0">
                <a:latin typeface="Calibri"/>
                <a:cs typeface="Calibri"/>
              </a:rPr>
              <a:t> complaint </a:t>
            </a:r>
            <a:r>
              <a:rPr sz="2200" spc="-25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another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student</a:t>
            </a:r>
            <a:r>
              <a:rPr lang="en-US" sz="2200" spc="-35" dirty="0"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610235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Male </a:t>
            </a:r>
            <a:r>
              <a:rPr sz="2400" spc="-5" dirty="0">
                <a:latin typeface="Calibri"/>
                <a:cs typeface="Calibri"/>
              </a:rPr>
              <a:t>teacher sends </a:t>
            </a:r>
            <a:r>
              <a:rPr sz="2400" spc="-30" dirty="0">
                <a:latin typeface="Calibri"/>
                <a:cs typeface="Calibri"/>
              </a:rPr>
              <a:t>female student text</a:t>
            </a:r>
            <a:r>
              <a:rPr sz="2400" spc="-3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messages 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buys </a:t>
            </a:r>
            <a:r>
              <a:rPr sz="2400" spc="-5" dirty="0">
                <a:latin typeface="Calibri"/>
                <a:cs typeface="Calibri"/>
              </a:rPr>
              <a:t>her gifts </a:t>
            </a:r>
            <a:r>
              <a:rPr sz="2400" spc="-25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her </a:t>
            </a:r>
            <a:r>
              <a:rPr sz="2400" spc="-30" dirty="0">
                <a:latin typeface="Calibri"/>
                <a:cs typeface="Calibri"/>
              </a:rPr>
              <a:t>parents believe </a:t>
            </a:r>
            <a:r>
              <a:rPr sz="2400" spc="-60" dirty="0">
                <a:latin typeface="Calibri"/>
                <a:cs typeface="Calibri"/>
              </a:rPr>
              <a:t>are  </a:t>
            </a:r>
            <a:r>
              <a:rPr sz="2400" spc="-30" dirty="0">
                <a:latin typeface="Calibri"/>
                <a:cs typeface="Calibri"/>
              </a:rPr>
              <a:t>inappropriately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expensive.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6102350" cy="138820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dirty="0">
                <a:latin typeface="Calibri"/>
                <a:cs typeface="Calibri"/>
              </a:rPr>
              <a:t>In an attempt to ostracize a perceived rival, a girl starts a </a:t>
            </a:r>
            <a:r>
              <a:rPr lang="en-US" sz="2400" dirty="0" err="1">
                <a:latin typeface="Calibri"/>
                <a:cs typeface="Calibri"/>
              </a:rPr>
              <a:t>rumour</a:t>
            </a:r>
            <a:r>
              <a:rPr lang="en-US" sz="2400" dirty="0">
                <a:latin typeface="Calibri"/>
                <a:cs typeface="Calibri"/>
              </a:rPr>
              <a:t> that another girl is sexually promiscuous and performs sex acts on boys behind the school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701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6102350" cy="138820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A grade 9 male student who has many female friends and is more interested in the arts than athletics is repeatedly called “fag,” “homo,” “queer,” etc. by a group of boys in the school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8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059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5" y="2999229"/>
            <a:ext cx="6344285" cy="25749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35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spc="-30" dirty="0">
                <a:latin typeface="Calibri"/>
                <a:cs typeface="Calibri"/>
              </a:rPr>
              <a:t>must </a:t>
            </a:r>
            <a:r>
              <a:rPr sz="2000" spc="-45" dirty="0">
                <a:latin typeface="Calibri"/>
                <a:cs typeface="Calibri"/>
              </a:rPr>
              <a:t>keep </a:t>
            </a:r>
            <a:r>
              <a:rPr sz="2000" spc="-20" dirty="0">
                <a:latin typeface="Calibri"/>
                <a:cs typeface="Calibri"/>
              </a:rPr>
              <a:t>confidential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identity of </a:t>
            </a:r>
            <a:r>
              <a:rPr sz="2000" spc="-60" dirty="0">
                <a:latin typeface="Calibri"/>
                <a:cs typeface="Calibri"/>
              </a:rPr>
              <a:t>any  </a:t>
            </a:r>
            <a:r>
              <a:rPr sz="2000" spc="-5" dirty="0">
                <a:latin typeface="Calibri"/>
                <a:cs typeface="Calibri"/>
              </a:rPr>
              <a:t>individual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35" dirty="0">
                <a:latin typeface="Calibri"/>
                <a:cs typeface="Calibri"/>
              </a:rPr>
              <a:t>makes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report </a:t>
            </a:r>
            <a:r>
              <a:rPr sz="2000" spc="-5" dirty="0">
                <a:latin typeface="Calibri"/>
                <a:cs typeface="Calibri"/>
              </a:rPr>
              <a:t>or complaint of </a:t>
            </a:r>
            <a:r>
              <a:rPr sz="2000" spc="-30" dirty="0">
                <a:latin typeface="Calibri"/>
                <a:cs typeface="Calibri"/>
              </a:rPr>
              <a:t>sex  </a:t>
            </a:r>
            <a:r>
              <a:rPr sz="2000" spc="-5" dirty="0">
                <a:latin typeface="Calibri"/>
                <a:cs typeface="Calibri"/>
              </a:rPr>
              <a:t>discrimination,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lang="en-US" sz="2000" spc="-35" dirty="0">
                <a:latin typeface="Calibri"/>
                <a:cs typeface="Calibri"/>
              </a:rPr>
              <a:t>sex-based harassment</a:t>
            </a:r>
            <a:r>
              <a:rPr sz="2000" spc="-30" dirty="0">
                <a:latin typeface="Calibri"/>
                <a:cs typeface="Calibri"/>
              </a:rPr>
              <a:t>, any </a:t>
            </a:r>
            <a:r>
              <a:rPr sz="2000" spc="-5" dirty="0">
                <a:latin typeface="Calibri"/>
                <a:cs typeface="Calibri"/>
              </a:rPr>
              <a:t>complainant, 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15" dirty="0">
                <a:latin typeface="Calibri"/>
                <a:cs typeface="Calibri"/>
              </a:rPr>
              <a:t>respondent, </a:t>
            </a:r>
            <a:r>
              <a:rPr sz="2000" spc="-30" dirty="0">
                <a:latin typeface="Calibri"/>
                <a:cs typeface="Calibri"/>
              </a:rPr>
              <a:t>anyone </a:t>
            </a:r>
            <a:r>
              <a:rPr sz="2000" dirty="0">
                <a:latin typeface="Calibri"/>
                <a:cs typeface="Calibri"/>
              </a:rPr>
              <a:t>who has </a:t>
            </a:r>
            <a:r>
              <a:rPr sz="2000" spc="-5" dirty="0">
                <a:latin typeface="Calibri"/>
                <a:cs typeface="Calibri"/>
              </a:rPr>
              <a:t>been </a:t>
            </a:r>
            <a:r>
              <a:rPr sz="2000" dirty="0">
                <a:latin typeface="Calibri"/>
                <a:cs typeface="Calibri"/>
              </a:rPr>
              <a:t>accused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0" dirty="0">
                <a:latin typeface="Calibri"/>
                <a:cs typeface="Calibri"/>
              </a:rPr>
              <a:t>sex  </a:t>
            </a:r>
            <a:r>
              <a:rPr sz="2000" spc="-5" dirty="0">
                <a:latin typeface="Calibri"/>
                <a:cs typeface="Calibri"/>
              </a:rPr>
              <a:t>discrimination or </a:t>
            </a:r>
            <a:r>
              <a:rPr sz="2000" spc="-30" dirty="0">
                <a:latin typeface="Calibri"/>
                <a:cs typeface="Calibri"/>
              </a:rPr>
              <a:t>harassment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witness, </a:t>
            </a:r>
            <a:r>
              <a:rPr sz="2000" spc="-50" dirty="0">
                <a:latin typeface="Calibri"/>
                <a:cs typeface="Calibri"/>
              </a:rPr>
              <a:t>except </a:t>
            </a:r>
            <a:r>
              <a:rPr sz="2000" dirty="0">
                <a:latin typeface="Calibri"/>
                <a:cs typeface="Calibri"/>
              </a:rPr>
              <a:t>as  </a:t>
            </a:r>
            <a:r>
              <a:rPr sz="2000" spc="-30" dirty="0">
                <a:latin typeface="Calibri"/>
                <a:cs typeface="Calibri"/>
              </a:rPr>
              <a:t>required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75" dirty="0">
                <a:latin typeface="Calibri"/>
                <a:cs typeface="Calibri"/>
              </a:rPr>
              <a:t>FERPA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carry </a:t>
            </a:r>
            <a:r>
              <a:rPr sz="2000" dirty="0">
                <a:latin typeface="Calibri"/>
                <a:cs typeface="Calibri"/>
              </a:rPr>
              <a:t>out the </a:t>
            </a:r>
            <a:r>
              <a:rPr sz="2000" spc="-5" dirty="0">
                <a:latin typeface="Calibri"/>
                <a:cs typeface="Calibri"/>
              </a:rPr>
              <a:t>purposes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30" dirty="0">
                <a:latin typeface="Calibri"/>
                <a:cs typeface="Calibri"/>
              </a:rPr>
              <a:t>regulations, </a:t>
            </a:r>
            <a:r>
              <a:rPr sz="2000" dirty="0">
                <a:latin typeface="Calibri"/>
                <a:cs typeface="Calibri"/>
              </a:rPr>
              <a:t>including the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process,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unless </a:t>
            </a:r>
            <a:r>
              <a:rPr sz="2000" spc="-20" dirty="0">
                <a:latin typeface="Calibri"/>
                <a:cs typeface="Calibri"/>
              </a:rPr>
              <a:t>confidentiality </a:t>
            </a:r>
            <a:r>
              <a:rPr sz="2000" spc="-25" dirty="0">
                <a:latin typeface="Calibri"/>
                <a:cs typeface="Calibri"/>
              </a:rPr>
              <a:t>would </a:t>
            </a:r>
            <a:r>
              <a:rPr sz="2000" spc="-5" dirty="0">
                <a:latin typeface="Calibri"/>
                <a:cs typeface="Calibri"/>
              </a:rPr>
              <a:t>impair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ability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provide  </a:t>
            </a:r>
            <a:r>
              <a:rPr sz="2000" spc="-5" dirty="0">
                <a:latin typeface="Calibri"/>
                <a:cs typeface="Calibri"/>
              </a:rPr>
              <a:t>supportive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measures.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56424" y="1002474"/>
            <a:ext cx="34023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orbel"/>
                <a:cs typeface="Corbel"/>
              </a:rPr>
              <a:t>CONFIDENTIALITY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8596" y="896112"/>
            <a:ext cx="1647443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10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958596" y="2526792"/>
            <a:ext cx="8185784" cy="3562985"/>
            <a:chOff x="958596" y="2526792"/>
            <a:chExt cx="8185784" cy="3562985"/>
          </a:xfrm>
        </p:grpSpPr>
        <p:sp>
          <p:nvSpPr>
            <p:cNvPr id="6" name="object 6"/>
            <p:cNvSpPr/>
            <p:nvPr/>
          </p:nvSpPr>
          <p:spPr>
            <a:xfrm>
              <a:off x="958596" y="2526792"/>
              <a:ext cx="8185784" cy="3562985"/>
            </a:xfrm>
            <a:custGeom>
              <a:avLst/>
              <a:gdLst/>
              <a:ahLst/>
              <a:cxnLst/>
              <a:rect l="l" t="t" r="r" b="b"/>
              <a:pathLst>
                <a:path w="8185784" h="3562985">
                  <a:moveTo>
                    <a:pt x="8185277" y="0"/>
                  </a:moveTo>
                  <a:lnTo>
                    <a:pt x="0" y="0"/>
                  </a:lnTo>
                  <a:lnTo>
                    <a:pt x="0" y="3562730"/>
                  </a:lnTo>
                  <a:lnTo>
                    <a:pt x="8185277" y="3562730"/>
                  </a:lnTo>
                  <a:lnTo>
                    <a:pt x="8185277" y="0"/>
                  </a:lnTo>
                  <a:close/>
                </a:path>
              </a:pathLst>
            </a:custGeom>
            <a:solidFill>
              <a:srgbClr val="E9F5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907023" y="2898647"/>
              <a:ext cx="2857499" cy="2819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76180" y="1002474"/>
            <a:ext cx="4868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5" dirty="0">
                <a:latin typeface="Corbel"/>
                <a:cs typeface="Corbel"/>
              </a:rPr>
              <a:t>RETALIATION</a:t>
            </a:r>
            <a:r>
              <a:rPr sz="3200" b="1" spc="-204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PROHIBITED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10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211" y="2749050"/>
            <a:ext cx="4321810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school district or other </a:t>
            </a:r>
            <a:r>
              <a:rPr sz="2000" spc="-30" dirty="0">
                <a:latin typeface="Calibri"/>
                <a:cs typeface="Calibri"/>
              </a:rPr>
              <a:t>person </a:t>
            </a:r>
            <a:r>
              <a:rPr sz="2000" spc="-65" dirty="0">
                <a:latin typeface="Calibri"/>
                <a:cs typeface="Calibri"/>
              </a:rPr>
              <a:t>may  </a:t>
            </a:r>
            <a:r>
              <a:rPr sz="2000" spc="-30" dirty="0">
                <a:latin typeface="Calibri"/>
                <a:cs typeface="Calibri"/>
              </a:rPr>
              <a:t>intimidate, threaten, </a:t>
            </a:r>
            <a:r>
              <a:rPr sz="2000" spc="-15" dirty="0">
                <a:latin typeface="Calibri"/>
                <a:cs typeface="Calibri"/>
              </a:rPr>
              <a:t>coerce </a:t>
            </a:r>
            <a:r>
              <a:rPr sz="2000" spc="-5" dirty="0">
                <a:latin typeface="Calibri"/>
                <a:cs typeface="Calibri"/>
              </a:rPr>
              <a:t>or  discriminate </a:t>
            </a:r>
            <a:r>
              <a:rPr sz="2000" spc="-30" dirty="0">
                <a:latin typeface="Calibri"/>
                <a:cs typeface="Calibri"/>
              </a:rPr>
              <a:t>against any person for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purpose of </a:t>
            </a:r>
            <a:r>
              <a:rPr sz="2000" spc="-35" dirty="0">
                <a:latin typeface="Calibri"/>
                <a:cs typeface="Calibri"/>
              </a:rPr>
              <a:t>interfering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65" dirty="0">
                <a:latin typeface="Calibri"/>
                <a:cs typeface="Calibri"/>
              </a:rPr>
              <a:t>person’s  </a:t>
            </a:r>
            <a:r>
              <a:rPr sz="2000" spc="-5" dirty="0">
                <a:latin typeface="Calibri"/>
                <a:cs typeface="Calibri"/>
              </a:rPr>
              <a:t>Title IX rights or because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person</a:t>
            </a:r>
            <a:r>
              <a:rPr sz="2000" spc="-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made  a </a:t>
            </a:r>
            <a:r>
              <a:rPr sz="2000" spc="-15" dirty="0">
                <a:latin typeface="Calibri"/>
                <a:cs typeface="Calibri"/>
              </a:rPr>
              <a:t>report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complaint, </a:t>
            </a:r>
            <a:r>
              <a:rPr sz="2000" spc="-30" dirty="0">
                <a:latin typeface="Calibri"/>
                <a:cs typeface="Calibri"/>
              </a:rPr>
              <a:t>testified, assisted  </a:t>
            </a:r>
            <a:r>
              <a:rPr sz="2000" spc="-5" dirty="0">
                <a:latin typeface="Calibri"/>
                <a:cs typeface="Calibri"/>
              </a:rPr>
              <a:t>or participated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Title IX </a:t>
            </a:r>
            <a:r>
              <a:rPr sz="2000" spc="-20" dirty="0">
                <a:latin typeface="Calibri"/>
                <a:cs typeface="Calibri"/>
              </a:rPr>
              <a:t>grievance 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958596" y="2526792"/>
            <a:ext cx="8185784" cy="3562985"/>
            <a:chOff x="958596" y="2526792"/>
            <a:chExt cx="8185784" cy="3562985"/>
          </a:xfrm>
        </p:grpSpPr>
        <p:sp>
          <p:nvSpPr>
            <p:cNvPr id="6" name="object 6"/>
            <p:cNvSpPr/>
            <p:nvPr/>
          </p:nvSpPr>
          <p:spPr>
            <a:xfrm>
              <a:off x="958596" y="2526792"/>
              <a:ext cx="8185784" cy="3562985"/>
            </a:xfrm>
            <a:custGeom>
              <a:avLst/>
              <a:gdLst/>
              <a:ahLst/>
              <a:cxnLst/>
              <a:rect l="l" t="t" r="r" b="b"/>
              <a:pathLst>
                <a:path w="8185784" h="3562985">
                  <a:moveTo>
                    <a:pt x="8185277" y="0"/>
                  </a:moveTo>
                  <a:lnTo>
                    <a:pt x="0" y="0"/>
                  </a:lnTo>
                  <a:lnTo>
                    <a:pt x="0" y="3562730"/>
                  </a:lnTo>
                  <a:lnTo>
                    <a:pt x="8185277" y="3562730"/>
                  </a:lnTo>
                  <a:lnTo>
                    <a:pt x="8185277" y="0"/>
                  </a:lnTo>
                  <a:close/>
                </a:path>
              </a:pathLst>
            </a:custGeom>
            <a:solidFill>
              <a:srgbClr val="E9F5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907023" y="2898647"/>
              <a:ext cx="2857499" cy="2819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76180" y="1002474"/>
            <a:ext cx="4868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5" dirty="0">
                <a:latin typeface="Corbel"/>
                <a:cs typeface="Corbel"/>
              </a:rPr>
              <a:t>RETALIATION</a:t>
            </a:r>
            <a:r>
              <a:rPr sz="3200" b="1" spc="-204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PROHIBITED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10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211" y="2749050"/>
            <a:ext cx="4321810" cy="2977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Retaliation is defined as the following by Title IX: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strike back in response to another's action or accusation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form of revenge or reaction because of a filed complaint against a person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refusal to promote, advance, or accurately support/qualify a person due to a complaint filed</a:t>
            </a:r>
          </a:p>
        </p:txBody>
      </p:sp>
    </p:spTree>
    <p:extLst>
      <p:ext uri="{BB962C8B-B14F-4D97-AF65-F5344CB8AC3E}">
        <p14:creationId xmlns:p14="http://schemas.microsoft.com/office/powerpoint/2010/main" val="101358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6" y="2518909"/>
            <a:ext cx="6481445" cy="3176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Adopt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nondiscrimination policy </a:t>
            </a:r>
            <a:r>
              <a:rPr sz="2000" spc="-45" dirty="0">
                <a:latin typeface="Calibri"/>
                <a:cs typeface="Calibri"/>
              </a:rPr>
              <a:t>statement </a:t>
            </a:r>
            <a:r>
              <a:rPr sz="2000" spc="-5" dirty="0">
                <a:latin typeface="Calibri"/>
                <a:cs typeface="Calibri"/>
              </a:rPr>
              <a:t>that identifies</a:t>
            </a:r>
            <a:r>
              <a:rPr sz="2000" spc="-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Title IX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Coordinator.</a:t>
            </a:r>
            <a:endParaRPr sz="2000" dirty="0">
              <a:latin typeface="Calibri"/>
              <a:cs typeface="Calibri"/>
            </a:endParaRPr>
          </a:p>
          <a:p>
            <a:pPr marL="354965" marR="51435" indent="-342900">
              <a:lnSpc>
                <a:spcPct val="114999"/>
              </a:lnSpc>
              <a:spcBef>
                <a:spcPts val="5"/>
              </a:spcBef>
              <a:buClr>
                <a:srgbClr val="0F6CC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Adopt and </a:t>
            </a:r>
            <a:r>
              <a:rPr sz="2000" spc="-5" dirty="0">
                <a:latin typeface="Calibri"/>
                <a:cs typeface="Calibri"/>
              </a:rPr>
              <a:t>implement </a:t>
            </a:r>
            <a:r>
              <a:rPr sz="2000" spc="-30" dirty="0">
                <a:latin typeface="Calibri"/>
                <a:cs typeface="Calibri"/>
              </a:rPr>
              <a:t>procedures for </a:t>
            </a:r>
            <a:r>
              <a:rPr sz="2000" spc="-5" dirty="0">
                <a:latin typeface="Calibri"/>
                <a:cs typeface="Calibri"/>
              </a:rPr>
              <a:t>receiving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responding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reports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complaints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lang="en-US" sz="2000" spc="-35" dirty="0">
                <a:latin typeface="Calibri"/>
                <a:cs typeface="Calibri"/>
              </a:rPr>
              <a:t>sex-based harassment</a:t>
            </a:r>
            <a:r>
              <a:rPr sz="2000" spc="-3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55600" marR="708660" indent="-343535">
              <a:lnSpc>
                <a:spcPct val="114999"/>
              </a:lnSpc>
              <a:buClr>
                <a:srgbClr val="0F6CC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Adopt and </a:t>
            </a:r>
            <a:r>
              <a:rPr sz="2000" spc="-5" dirty="0">
                <a:latin typeface="Calibri"/>
                <a:cs typeface="Calibri"/>
              </a:rPr>
              <a:t>implement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25" dirty="0">
                <a:latin typeface="Calibri"/>
                <a:cs typeface="Calibri"/>
              </a:rPr>
              <a:t>to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address  complaints of </a:t>
            </a:r>
            <a:r>
              <a:rPr lang="en-US" sz="2000" spc="-35" dirty="0">
                <a:latin typeface="Calibri"/>
                <a:cs typeface="Calibri"/>
              </a:rPr>
              <a:t>sex-based harassment</a:t>
            </a:r>
            <a:r>
              <a:rPr sz="2000" spc="-3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54965" marR="589280" indent="-342900">
              <a:lnSpc>
                <a:spcPct val="114999"/>
              </a:lnSpc>
              <a:buClr>
                <a:srgbClr val="0F6CC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Implement various notice, </a:t>
            </a:r>
            <a:r>
              <a:rPr sz="2000" spc="-30" dirty="0">
                <a:latin typeface="Calibri"/>
                <a:cs typeface="Calibri"/>
              </a:rPr>
              <a:t>recordkeeping,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training  </a:t>
            </a:r>
            <a:r>
              <a:rPr sz="2000" spc="-35" dirty="0">
                <a:latin typeface="Calibri"/>
                <a:cs typeface="Calibri"/>
              </a:rPr>
              <a:t>requirements.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9533" y="1027981"/>
            <a:ext cx="654430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42644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WHAT </a:t>
            </a:r>
            <a:r>
              <a:rPr sz="3200" b="1" spc="-5" dirty="0">
                <a:latin typeface="Corbel"/>
                <a:cs typeface="Corbel"/>
              </a:rPr>
              <a:t>ARE </a:t>
            </a:r>
            <a:r>
              <a:rPr lang="en-US" sz="3200" b="1" spc="-5" dirty="0">
                <a:latin typeface="Corbel"/>
                <a:cs typeface="Corbel"/>
              </a:rPr>
              <a:t>THE </a:t>
            </a:r>
            <a:r>
              <a:rPr sz="3200" b="1" dirty="0">
                <a:latin typeface="Corbel"/>
                <a:cs typeface="Corbel"/>
              </a:rPr>
              <a:t>DISTRICT’S  </a:t>
            </a:r>
            <a:r>
              <a:rPr lang="en-US" sz="3200" b="1" dirty="0">
                <a:latin typeface="Corbel"/>
                <a:cs typeface="Corbel"/>
              </a:rPr>
              <a:t>	</a:t>
            </a:r>
            <a:r>
              <a:rPr sz="3200" b="1" spc="-5" dirty="0">
                <a:latin typeface="Corbel"/>
                <a:cs typeface="Corbel"/>
              </a:rPr>
              <a:t>RESPONSIBILITIES</a:t>
            </a:r>
            <a:r>
              <a:rPr lang="en-US" sz="3200" b="1" spc="-5" dirty="0">
                <a:latin typeface="Corbel"/>
                <a:cs typeface="Corbel"/>
              </a:rPr>
              <a:t>?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833A79-26CC-EC01-E135-09E2418C62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0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76180" y="1002474"/>
            <a:ext cx="4868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5" dirty="0">
                <a:latin typeface="Corbel"/>
                <a:cs typeface="Corbel"/>
              </a:rPr>
              <a:t>RETALIATION</a:t>
            </a:r>
            <a:r>
              <a:rPr sz="3200" b="1" spc="-204" dirty="0">
                <a:latin typeface="Corbel"/>
                <a:cs typeface="Corbel"/>
              </a:rPr>
              <a:t> </a:t>
            </a:r>
            <a:r>
              <a:rPr lang="en-US" sz="3200" b="1" spc="-5" dirty="0">
                <a:latin typeface="Corbel"/>
                <a:cs typeface="Corbel"/>
              </a:rPr>
              <a:t>EXAMPLES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10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211" y="2749050"/>
            <a:ext cx="4321810" cy="1985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emotion or prohibiting advancement due to a filed complaint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iring, loss of benefits, or the like due to a filed complaint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nfair treatment or discrimination due to a filed complaint</a:t>
            </a:r>
          </a:p>
        </p:txBody>
      </p:sp>
    </p:spTree>
    <p:extLst>
      <p:ext uri="{BB962C8B-B14F-4D97-AF65-F5344CB8AC3E}">
        <p14:creationId xmlns:p14="http://schemas.microsoft.com/office/powerpoint/2010/main" val="828932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776" y="3548396"/>
            <a:ext cx="42557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215" marR="5080" indent="-565150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solidFill>
                  <a:srgbClr val="0F6CC5"/>
                </a:solidFill>
                <a:latin typeface="Corbel"/>
                <a:cs typeface="Corbel"/>
              </a:rPr>
              <a:t>WHAT </a:t>
            </a:r>
            <a:r>
              <a:rPr b="0" dirty="0">
                <a:solidFill>
                  <a:srgbClr val="0F6CC5"/>
                </a:solidFill>
                <a:latin typeface="Corbel"/>
                <a:cs typeface="Corbel"/>
              </a:rPr>
              <a:t>IS</a:t>
            </a:r>
            <a:r>
              <a:rPr b="0" spc="-280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-25" dirty="0">
                <a:solidFill>
                  <a:srgbClr val="0F6CC5"/>
                </a:solidFill>
                <a:latin typeface="Corbel"/>
                <a:cs typeface="Corbel"/>
              </a:rPr>
              <a:t>DELIBERATE  </a:t>
            </a:r>
            <a:r>
              <a:rPr b="0" spc="-5" dirty="0">
                <a:solidFill>
                  <a:srgbClr val="0F6CC5"/>
                </a:solidFill>
                <a:latin typeface="Corbel"/>
                <a:cs typeface="Corbel"/>
              </a:rPr>
              <a:t>INDIFFERENCE?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10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320242"/>
            <a:ext cx="647382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District is deliberately indifferent if its response</a:t>
            </a:r>
            <a:r>
              <a:rPr sz="2400" spc="-21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to  </a:t>
            </a:r>
            <a:r>
              <a:rPr sz="2400" dirty="0">
                <a:latin typeface="Corbel"/>
                <a:cs typeface="Corbel"/>
              </a:rPr>
              <a:t>an </a:t>
            </a:r>
            <a:r>
              <a:rPr sz="2400" spc="-5" dirty="0">
                <a:latin typeface="Corbel"/>
                <a:cs typeface="Corbel"/>
              </a:rPr>
              <a:t>allegation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lang="en-US" sz="2400" dirty="0">
                <a:latin typeface="Corbel"/>
                <a:cs typeface="Corbel"/>
              </a:rPr>
              <a:t>sex-based harassment</a:t>
            </a:r>
            <a:r>
              <a:rPr sz="2400" spc="-5" dirty="0">
                <a:latin typeface="Corbel"/>
                <a:cs typeface="Corbel"/>
              </a:rPr>
              <a:t> is “clearly  unreasonable in light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known</a:t>
            </a:r>
            <a:r>
              <a:rPr sz="2400" spc="-27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circumstances.”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10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92336" rIns="0" bIns="0" rtlCol="0">
            <a:spAutoFit/>
          </a:bodyPr>
          <a:lstStyle/>
          <a:p>
            <a:pPr marL="1843405" marR="5080" indent="-52578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WHAT </a:t>
            </a:r>
            <a:r>
              <a:rPr dirty="0"/>
              <a:t>IS</a:t>
            </a:r>
            <a:r>
              <a:rPr spc="-265" dirty="0"/>
              <a:t> </a:t>
            </a:r>
            <a:r>
              <a:rPr spc="-20" dirty="0"/>
              <a:t>DELIBERATE  </a:t>
            </a:r>
            <a:r>
              <a:rPr spc="-10" dirty="0"/>
              <a:t>INDIFFERENCE?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5" y="3155650"/>
            <a:ext cx="5932805" cy="2470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“Clearly unreasonable” is not </a:t>
            </a:r>
            <a:r>
              <a:rPr sz="2400" dirty="0">
                <a:latin typeface="Corbel"/>
                <a:cs typeface="Corbel"/>
              </a:rPr>
              <a:t>defined </a:t>
            </a:r>
            <a:r>
              <a:rPr sz="2400" spc="-5" dirty="0">
                <a:latin typeface="Corbel"/>
                <a:cs typeface="Corbel"/>
              </a:rPr>
              <a:t>in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regulations, </a:t>
            </a:r>
            <a:r>
              <a:rPr sz="2400" dirty="0">
                <a:latin typeface="Corbel"/>
                <a:cs typeface="Corbel"/>
              </a:rPr>
              <a:t>but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regulations </a:t>
            </a:r>
            <a:r>
              <a:rPr sz="2400" dirty="0">
                <a:latin typeface="Corbel"/>
                <a:cs typeface="Corbel"/>
              </a:rPr>
              <a:t>require </a:t>
            </a:r>
            <a:r>
              <a:rPr sz="2400" spc="-15" dirty="0">
                <a:latin typeface="Corbel"/>
                <a:cs typeface="Corbel"/>
              </a:rPr>
              <a:t>that</a:t>
            </a:r>
            <a:r>
              <a:rPr sz="2400" spc="-30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District treat complainants and respondents  </a:t>
            </a:r>
            <a:r>
              <a:rPr sz="2400" spc="-15" dirty="0">
                <a:latin typeface="Corbel"/>
                <a:cs typeface="Corbel"/>
              </a:rPr>
              <a:t>equitably:</a:t>
            </a:r>
            <a:endParaRPr sz="2400" dirty="0">
              <a:latin typeface="Corbel"/>
              <a:cs typeface="Corbel"/>
            </a:endParaRPr>
          </a:p>
          <a:p>
            <a:pPr marL="914400">
              <a:lnSpc>
                <a:spcPts val="2850"/>
              </a:lnSpc>
            </a:pPr>
            <a:r>
              <a:rPr sz="2400" spc="-15" dirty="0">
                <a:latin typeface="Corbel"/>
                <a:cs typeface="Corbel"/>
              </a:rPr>
              <a:t>Complainant- supportive</a:t>
            </a:r>
            <a:r>
              <a:rPr sz="2400" spc="-204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measures</a:t>
            </a:r>
            <a:endParaRPr sz="2400" dirty="0">
              <a:latin typeface="Corbel"/>
              <a:cs typeface="Corbel"/>
            </a:endParaRPr>
          </a:p>
          <a:p>
            <a:pPr marL="12700" marR="192405" indent="901700">
              <a:lnSpc>
                <a:spcPts val="2710"/>
              </a:lnSpc>
              <a:spcBef>
                <a:spcPts val="355"/>
              </a:spcBef>
            </a:pPr>
            <a:r>
              <a:rPr sz="2400" spc="-20" dirty="0">
                <a:latin typeface="Corbel"/>
                <a:cs typeface="Corbel"/>
              </a:rPr>
              <a:t>Respondent- </a:t>
            </a:r>
            <a:r>
              <a:rPr sz="2400" spc="-15" dirty="0">
                <a:latin typeface="Corbel"/>
                <a:cs typeface="Corbel"/>
              </a:rPr>
              <a:t>disciplined only after  </a:t>
            </a:r>
            <a:r>
              <a:rPr sz="2400" spc="-25" dirty="0">
                <a:latin typeface="Corbel"/>
                <a:cs typeface="Corbel"/>
              </a:rPr>
              <a:t>responsibility </a:t>
            </a:r>
            <a:r>
              <a:rPr sz="2400" spc="-15" dirty="0">
                <a:latin typeface="Corbel"/>
                <a:cs typeface="Corbel"/>
              </a:rPr>
              <a:t>determined </a:t>
            </a:r>
            <a:r>
              <a:rPr sz="2400" spc="-10" dirty="0">
                <a:latin typeface="Corbel"/>
                <a:cs typeface="Corbel"/>
              </a:rPr>
              <a:t>in </a:t>
            </a:r>
            <a:r>
              <a:rPr sz="2400" spc="-15" dirty="0">
                <a:latin typeface="Corbel"/>
                <a:cs typeface="Corbel"/>
              </a:rPr>
              <a:t>grievance</a:t>
            </a:r>
            <a:r>
              <a:rPr sz="2400" spc="-125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process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10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9201" y="1002473"/>
            <a:ext cx="410464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4455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WHAT </a:t>
            </a:r>
            <a:r>
              <a:rPr sz="3200" b="1" dirty="0">
                <a:latin typeface="Corbel"/>
                <a:cs typeface="Corbel"/>
              </a:rPr>
              <a:t>IS </a:t>
            </a:r>
            <a:r>
              <a:rPr sz="3200" b="1" spc="-20" dirty="0">
                <a:latin typeface="Corbel"/>
                <a:cs typeface="Corbel"/>
              </a:rPr>
              <a:t>DELIBERATE  </a:t>
            </a:r>
            <a:r>
              <a:rPr sz="3200" b="1" spc="-10" dirty="0">
                <a:latin typeface="Corbel"/>
                <a:cs typeface="Corbel"/>
              </a:rPr>
              <a:t>INDIFFERENCE?</a:t>
            </a:r>
            <a:r>
              <a:rPr sz="3200" b="1" spc="-235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(cont.)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5" y="2680072"/>
            <a:ext cx="5866765" cy="237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SzPct val="87500"/>
              <a:buFont typeface="Calibri"/>
              <a:buAutoNum type="arabicParenR"/>
              <a:tabLst>
                <a:tab pos="243204" algn="l"/>
              </a:tabLst>
            </a:pPr>
            <a:r>
              <a:rPr sz="2400" spc="-30" dirty="0">
                <a:latin typeface="Calibri"/>
                <a:cs typeface="Calibri"/>
              </a:rPr>
              <a:t>Supportive </a:t>
            </a:r>
            <a:r>
              <a:rPr sz="2400" spc="-5" dirty="0">
                <a:latin typeface="Calibri"/>
                <a:cs typeface="Calibri"/>
              </a:rPr>
              <a:t>Measures- </a:t>
            </a:r>
            <a:r>
              <a:rPr sz="2400" spc="-35" dirty="0">
                <a:latin typeface="Calibri"/>
                <a:cs typeface="Calibri"/>
              </a:rPr>
              <a:t>regardless </a:t>
            </a:r>
            <a:r>
              <a:rPr sz="2400" spc="-5" dirty="0">
                <a:latin typeface="Calibri"/>
                <a:cs typeface="Calibri"/>
              </a:rPr>
              <a:t>of whether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30" dirty="0">
                <a:latin typeface="Calibri"/>
                <a:cs typeface="Calibri"/>
              </a:rPr>
              <a:t>formal complaint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400" spc="-5" dirty="0">
                <a:latin typeface="Calibri"/>
                <a:cs typeface="Calibri"/>
              </a:rPr>
              <a:t>After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complaint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filed:</a:t>
            </a:r>
            <a:endParaRPr sz="2400" dirty="0">
              <a:latin typeface="Calibri"/>
              <a:cs typeface="Calibri"/>
            </a:endParaRPr>
          </a:p>
          <a:p>
            <a:pPr marL="12700" marR="1958339">
              <a:lnSpc>
                <a:spcPct val="114999"/>
              </a:lnSpc>
              <a:spcBef>
                <a:spcPts val="600"/>
              </a:spcBef>
              <a:buClr>
                <a:srgbClr val="0F6CC5"/>
              </a:buClr>
              <a:buSzPct val="87500"/>
              <a:buAutoNum type="arabicParenR" startAt="2"/>
              <a:tabLst>
                <a:tab pos="235585" algn="l"/>
              </a:tabLst>
            </a:pPr>
            <a:r>
              <a:rPr sz="2400" spc="-50" dirty="0">
                <a:latin typeface="Calibri"/>
                <a:cs typeface="Calibri"/>
              </a:rPr>
              <a:t>Voluntary </a:t>
            </a:r>
            <a:r>
              <a:rPr sz="2400" spc="-30" dirty="0">
                <a:latin typeface="Calibri"/>
                <a:cs typeface="Calibri"/>
              </a:rPr>
              <a:t>Informal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Resolution. </a:t>
            </a:r>
            <a:r>
              <a:rPr sz="2400" spc="-3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6CC5"/>
                </a:solidFill>
                <a:latin typeface="Calibri"/>
                <a:cs typeface="Calibri"/>
              </a:rPr>
              <a:t>3)</a:t>
            </a:r>
            <a:r>
              <a:rPr sz="2400" spc="-25" dirty="0">
                <a:latin typeface="Calibri"/>
                <a:cs typeface="Calibri"/>
              </a:rPr>
              <a:t>Formal </a:t>
            </a:r>
            <a:r>
              <a:rPr sz="2400" spc="-30" dirty="0">
                <a:latin typeface="Calibri"/>
                <a:cs typeface="Calibri"/>
              </a:rPr>
              <a:t>Grievance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Process.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1000" b="1" spc="-5" dirty="0">
                <a:solidFill>
                  <a:schemeClr val="accent1"/>
                </a:solidFill>
              </a:rPr>
              <a:t>COPYRIGHT 2024 - PETRARCA, GLEASON, BOYLE &amp; IZZO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58701" y="1002473"/>
            <a:ext cx="59905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1825" marR="5080" indent="-188976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orbel"/>
                <a:cs typeface="Corbel"/>
              </a:rPr>
              <a:t>Reasonable </a:t>
            </a:r>
            <a:r>
              <a:rPr sz="3200" b="1" spc="-10" dirty="0">
                <a:latin typeface="Corbel"/>
                <a:cs typeface="Corbel"/>
              </a:rPr>
              <a:t>Response </a:t>
            </a:r>
            <a:r>
              <a:rPr sz="3200" b="1" spc="-15" dirty="0">
                <a:latin typeface="Corbel"/>
                <a:cs typeface="Corbel"/>
              </a:rPr>
              <a:t>Required</a:t>
            </a:r>
            <a:r>
              <a:rPr sz="3200" b="1" spc="-10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by  </a:t>
            </a:r>
            <a:r>
              <a:rPr sz="3200" b="1" spc="-15" dirty="0">
                <a:latin typeface="Corbel"/>
                <a:cs typeface="Corbel"/>
              </a:rPr>
              <a:t>Regulations: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114929" y="716666"/>
            <a:ext cx="5623560" cy="5666105"/>
          </a:xfrm>
          <a:custGeom>
            <a:avLst/>
            <a:gdLst/>
            <a:ahLst/>
            <a:cxnLst/>
            <a:rect l="l" t="t" r="r" b="b"/>
            <a:pathLst>
              <a:path w="5623559" h="5666105">
                <a:moveTo>
                  <a:pt x="5623560" y="0"/>
                </a:moveTo>
                <a:lnTo>
                  <a:pt x="0" y="0"/>
                </a:lnTo>
                <a:lnTo>
                  <a:pt x="0" y="5665851"/>
                </a:lnTo>
                <a:lnTo>
                  <a:pt x="5623560" y="5665851"/>
                </a:lnTo>
                <a:lnTo>
                  <a:pt x="562356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96806" y="1219200"/>
            <a:ext cx="3809203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TITLE</a:t>
            </a:r>
            <a:r>
              <a:rPr sz="2900" b="1" spc="-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Gill Sans MT"/>
                <a:cs typeface="Gill Sans MT"/>
              </a:rPr>
              <a:t>IX</a:t>
            </a:r>
            <a:r>
              <a:rPr lang="en-US" sz="2900" b="1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Gill Sans MT"/>
                <a:cs typeface="Gill Sans MT"/>
              </a:rPr>
              <a:t>TRAINING</a:t>
            </a:r>
            <a:endParaRPr sz="29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5201" y="1981200"/>
            <a:ext cx="4478590" cy="33297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1604645" algn="l"/>
              </a:tabLst>
            </a:pPr>
            <a:r>
              <a:rPr lang="en-US" sz="2900" b="1" spc="5" dirty="0">
                <a:solidFill>
                  <a:srgbClr val="FFFFFF"/>
                </a:solidFill>
                <a:latin typeface="Gill Sans MT"/>
                <a:cs typeface="Gill Sans MT"/>
              </a:rPr>
              <a:t>PART </a:t>
            </a:r>
            <a:r>
              <a:rPr sz="2900" b="1" spc="5" dirty="0">
                <a:solidFill>
                  <a:srgbClr val="FFFFFF"/>
                </a:solidFill>
                <a:latin typeface="Gill Sans MT"/>
                <a:cs typeface="Gill Sans MT"/>
              </a:rPr>
              <a:t>II</a:t>
            </a:r>
            <a:r>
              <a:rPr lang="en-US" sz="2900" b="1" spc="5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2900" b="1" spc="-5" dirty="0">
                <a:solidFill>
                  <a:srgbClr val="FFFFFF"/>
                </a:solidFill>
                <a:latin typeface="Gill Sans MT"/>
                <a:cs typeface="Gill Sans MT"/>
              </a:rPr>
              <a:t>SU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PPO</a:t>
            </a:r>
            <a:r>
              <a:rPr lang="en-US" sz="2900" b="1" dirty="0">
                <a:solidFill>
                  <a:srgbClr val="FFFFFF"/>
                </a:solidFill>
                <a:latin typeface="Gill Sans MT"/>
                <a:cs typeface="Gill Sans MT"/>
              </a:rPr>
              <a:t>RTIVE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  MEASURES</a:t>
            </a:r>
            <a:endParaRPr sz="2900" dirty="0">
              <a:latin typeface="Gill Sans MT"/>
              <a:cs typeface="Gill Sans M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PRESENTED BY: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PETRARCA, GLEASON,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r>
              <a:rPr lang="en-US" sz="2000" b="1" cap="all" dirty="0">
                <a:solidFill>
                  <a:schemeClr val="bg1"/>
                </a:solidFill>
                <a:latin typeface="Gill Sans MT" panose="020B0502020104020203"/>
              </a:rPr>
              <a:t>BOYLE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LLC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Gill Sans MT"/>
              <a:cs typeface="Gill Sans MT"/>
            </a:endParaRPr>
          </a:p>
          <a:p>
            <a:pPr marL="3175" algn="ctr">
              <a:lnSpc>
                <a:spcPct val="100000"/>
              </a:lnSpc>
            </a:pPr>
            <a:r>
              <a:rPr lang="en-US" sz="2000" b="1" spc="-25" dirty="0">
                <a:solidFill>
                  <a:srgbClr val="EBEBEB"/>
                </a:solidFill>
                <a:latin typeface="Gill Sans MT"/>
                <a:cs typeface="Gill Sans MT"/>
              </a:rPr>
              <a:t>JUNE 2024</a:t>
            </a:r>
            <a:endParaRPr sz="2000" b="1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b="1" dirty="0">
              <a:latin typeface="Gill Sans MT"/>
              <a:cs typeface="Gill Sans MT"/>
            </a:endParaRPr>
          </a:p>
          <a:p>
            <a:pPr marR="36195" algn="ctr">
              <a:lnSpc>
                <a:spcPct val="100000"/>
              </a:lnSpc>
            </a:pPr>
            <a:r>
              <a:rPr sz="1600" b="1" spc="-7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Gill Sans MT"/>
                <a:cs typeface="Gill Sans MT"/>
              </a:rPr>
              <a:t>WWW.</a:t>
            </a:r>
            <a:r>
              <a:rPr lang="en-US" sz="1600" b="1" spc="-7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Gill Sans MT"/>
                <a:cs typeface="Gill Sans MT"/>
              </a:rPr>
              <a:t>PETRARCAGLEASON</a:t>
            </a:r>
            <a:r>
              <a:rPr sz="1600" b="1" spc="-7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Gill Sans MT"/>
                <a:cs typeface="Gill Sans MT"/>
              </a:rPr>
              <a:t>.COM</a:t>
            </a:r>
            <a:endParaRPr sz="16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483" y="2697479"/>
            <a:ext cx="2406395" cy="201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B31F19-D66A-D015-34DF-D98E1A3A1D9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196215">
              <a:lnSpc>
                <a:spcPct val="100000"/>
              </a:lnSpc>
            </a:pPr>
            <a:r>
              <a:rPr sz="2800" b="1" spc="-25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8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endParaRPr sz="2800" dirty="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5279" y="454151"/>
            <a:ext cx="8473440" cy="97790"/>
            <a:chOff x="335279" y="454151"/>
            <a:chExt cx="8473440" cy="97790"/>
          </a:xfrm>
        </p:grpSpPr>
        <p:sp>
          <p:nvSpPr>
            <p:cNvPr id="5" name="object 5"/>
            <p:cNvSpPr/>
            <p:nvPr/>
          </p:nvSpPr>
          <p:spPr>
            <a:xfrm>
              <a:off x="335279" y="457199"/>
              <a:ext cx="2776855" cy="94615"/>
            </a:xfrm>
            <a:custGeom>
              <a:avLst/>
              <a:gdLst/>
              <a:ahLst/>
              <a:cxnLst/>
              <a:rect l="l" t="t" r="r" b="b"/>
              <a:pathLst>
                <a:path w="2776855" h="94615">
                  <a:moveTo>
                    <a:pt x="2776474" y="0"/>
                  </a:moveTo>
                  <a:lnTo>
                    <a:pt x="0" y="0"/>
                  </a:lnTo>
                  <a:lnTo>
                    <a:pt x="0" y="94234"/>
                  </a:lnTo>
                  <a:lnTo>
                    <a:pt x="2776474" y="94234"/>
                  </a:lnTo>
                  <a:lnTo>
                    <a:pt x="2776474" y="0"/>
                  </a:lnTo>
                  <a:close/>
                </a:path>
              </a:pathLst>
            </a:custGeom>
            <a:solidFill>
              <a:srgbClr val="3666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031991" y="454151"/>
              <a:ext cx="2776855" cy="97155"/>
            </a:xfrm>
            <a:custGeom>
              <a:avLst/>
              <a:gdLst/>
              <a:ahLst/>
              <a:cxnLst/>
              <a:rect l="l" t="t" r="r" b="b"/>
              <a:pathLst>
                <a:path w="2776854" h="97154">
                  <a:moveTo>
                    <a:pt x="2776474" y="0"/>
                  </a:moveTo>
                  <a:lnTo>
                    <a:pt x="0" y="0"/>
                  </a:lnTo>
                  <a:lnTo>
                    <a:pt x="0" y="97027"/>
                  </a:lnTo>
                  <a:lnTo>
                    <a:pt x="2776474" y="97027"/>
                  </a:lnTo>
                  <a:lnTo>
                    <a:pt x="2776474" y="0"/>
                  </a:lnTo>
                  <a:close/>
                </a:path>
              </a:pathLst>
            </a:custGeom>
            <a:solidFill>
              <a:srgbClr val="939F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182112" y="457199"/>
              <a:ext cx="2776855" cy="91440"/>
            </a:xfrm>
            <a:custGeom>
              <a:avLst/>
              <a:gdLst/>
              <a:ahLst/>
              <a:cxnLst/>
              <a:rect l="l" t="t" r="r" b="b"/>
              <a:pathLst>
                <a:path w="2776854" h="91440">
                  <a:moveTo>
                    <a:pt x="277647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776474" y="91439"/>
                  </a:lnTo>
                  <a:lnTo>
                    <a:pt x="2776474" y="0"/>
                  </a:lnTo>
                  <a:close/>
                </a:path>
              </a:pathLst>
            </a:custGeom>
            <a:solidFill>
              <a:srgbClr val="89B6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3618" y="2176466"/>
            <a:ext cx="79597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50215" indent="-342900">
              <a:lnSpc>
                <a:spcPct val="100000"/>
              </a:lnSpc>
              <a:spcBef>
                <a:spcPts val="10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  <a:tab pos="1679575" algn="l"/>
              </a:tabLst>
            </a:pPr>
            <a:r>
              <a:rPr sz="2000" b="1" spc="-30" dirty="0">
                <a:latin typeface="Gill Sans MT"/>
                <a:cs typeface="Gill Sans MT"/>
              </a:rPr>
              <a:t>Non-disciplinary,</a:t>
            </a:r>
            <a:r>
              <a:rPr sz="2000" b="1" spc="-240" dirty="0">
                <a:latin typeface="Gill Sans MT"/>
                <a:cs typeface="Gill Sans MT"/>
              </a:rPr>
              <a:t> </a:t>
            </a:r>
            <a:r>
              <a:rPr lang="en-US" sz="2000" b="1" spc="-240" dirty="0">
                <a:latin typeface="Gill Sans MT"/>
                <a:cs typeface="Gill Sans MT"/>
              </a:rPr>
              <a:t> </a:t>
            </a:r>
            <a:r>
              <a:rPr sz="2000" b="1" spc="-20" dirty="0">
                <a:latin typeface="Gill Sans MT"/>
                <a:cs typeface="Gill Sans MT"/>
              </a:rPr>
              <a:t>non-punitive</a:t>
            </a:r>
            <a:r>
              <a:rPr sz="2000" b="1" spc="-35" dirty="0">
                <a:latin typeface="Gill Sans MT"/>
                <a:cs typeface="Gill Sans MT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individualized</a:t>
            </a:r>
            <a:r>
              <a:rPr sz="2000" b="1" spc="-75" dirty="0">
                <a:latin typeface="Gill Sans MT"/>
                <a:cs typeface="Gill Sans MT"/>
              </a:rPr>
              <a:t> </a:t>
            </a:r>
            <a:r>
              <a:rPr sz="2000" b="1" spc="5" dirty="0">
                <a:latin typeface="Gill Sans MT"/>
                <a:cs typeface="Gill Sans MT"/>
              </a:rPr>
              <a:t>services</a:t>
            </a:r>
            <a:r>
              <a:rPr sz="2000" b="1" spc="1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offered</a:t>
            </a:r>
            <a:r>
              <a:rPr sz="2000" spc="-390" dirty="0">
                <a:latin typeface="Gill Sans MT"/>
                <a:cs typeface="Gill Sans MT"/>
              </a:rPr>
              <a:t> </a:t>
            </a:r>
            <a:r>
              <a:rPr lang="en-US" sz="2000" spc="-39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as  </a:t>
            </a:r>
            <a:r>
              <a:rPr sz="2000" spc="-15" dirty="0">
                <a:latin typeface="Gill Sans MT"/>
                <a:cs typeface="Gill Sans MT"/>
              </a:rPr>
              <a:t>appropriate, </a:t>
            </a:r>
            <a:r>
              <a:rPr sz="2000" spc="-5" dirty="0">
                <a:latin typeface="Gill Sans MT"/>
                <a:cs typeface="Gill Sans MT"/>
              </a:rPr>
              <a:t>as </a:t>
            </a:r>
            <a:r>
              <a:rPr sz="2000" spc="-30" dirty="0">
                <a:latin typeface="Gill Sans MT"/>
                <a:cs typeface="Gill Sans MT"/>
              </a:rPr>
              <a:t>reasonably available </a:t>
            </a:r>
            <a:r>
              <a:rPr sz="2000" dirty="0">
                <a:latin typeface="Gill Sans MT"/>
                <a:cs typeface="Gill Sans MT"/>
              </a:rPr>
              <a:t>and without </a:t>
            </a:r>
            <a:r>
              <a:rPr sz="2000" spc="-25" dirty="0">
                <a:latin typeface="Gill Sans MT"/>
                <a:cs typeface="Gill Sans MT"/>
              </a:rPr>
              <a:t>fee </a:t>
            </a:r>
            <a:r>
              <a:rPr sz="2000" spc="-5" dirty="0">
                <a:latin typeface="Gill Sans MT"/>
                <a:cs typeface="Gill Sans MT"/>
              </a:rPr>
              <a:t>or charge </a:t>
            </a:r>
            <a:r>
              <a:rPr sz="2000" dirty="0">
                <a:latin typeface="Gill Sans MT"/>
                <a:cs typeface="Gill Sans MT"/>
              </a:rPr>
              <a:t>to the  </a:t>
            </a:r>
            <a:r>
              <a:rPr sz="2000" spc="-10" dirty="0">
                <a:latin typeface="Gill Sans MT"/>
                <a:cs typeface="Gill Sans MT"/>
              </a:rPr>
              <a:t>complainant </a:t>
            </a:r>
            <a:r>
              <a:rPr sz="2000" spc="-5" dirty="0">
                <a:latin typeface="Gill Sans MT"/>
                <a:cs typeface="Gill Sans MT"/>
              </a:rPr>
              <a:t>or </a:t>
            </a:r>
            <a:r>
              <a:rPr sz="2000" spc="-15" dirty="0">
                <a:latin typeface="Gill Sans MT"/>
                <a:cs typeface="Gill Sans MT"/>
              </a:rPr>
              <a:t>respondent </a:t>
            </a:r>
            <a:r>
              <a:rPr sz="2000" b="1" spc="-35" dirty="0">
                <a:latin typeface="Gill Sans MT"/>
                <a:cs typeface="Gill Sans MT"/>
              </a:rPr>
              <a:t>before </a:t>
            </a:r>
            <a:r>
              <a:rPr sz="2000" b="1" spc="-5" dirty="0">
                <a:latin typeface="Gill Sans MT"/>
                <a:cs typeface="Gill Sans MT"/>
              </a:rPr>
              <a:t>or after </a:t>
            </a:r>
            <a:r>
              <a:rPr sz="2000" b="1" dirty="0">
                <a:latin typeface="Gill Sans MT"/>
                <a:cs typeface="Gill Sans MT"/>
              </a:rPr>
              <a:t>the </a:t>
            </a:r>
            <a:r>
              <a:rPr sz="2000" b="1" spc="-5" dirty="0">
                <a:latin typeface="Gill Sans MT"/>
                <a:cs typeface="Gill Sans MT"/>
              </a:rPr>
              <a:t>filing of </a:t>
            </a:r>
            <a:r>
              <a:rPr sz="2000" b="1" dirty="0">
                <a:latin typeface="Gill Sans MT"/>
                <a:cs typeface="Gill Sans MT"/>
              </a:rPr>
              <a:t>a </a:t>
            </a:r>
            <a:r>
              <a:rPr sz="2000" b="1" spc="-5" dirty="0">
                <a:latin typeface="Gill Sans MT"/>
                <a:cs typeface="Gill Sans MT"/>
              </a:rPr>
              <a:t>formal  </a:t>
            </a:r>
            <a:r>
              <a:rPr sz="2000" b="1" spc="-15" dirty="0">
                <a:latin typeface="Gill Sans MT"/>
                <a:cs typeface="Gill Sans MT"/>
              </a:rPr>
              <a:t>complaint</a:t>
            </a:r>
            <a:r>
              <a:rPr lang="en-US" sz="2000" b="1" spc="-1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or </a:t>
            </a:r>
            <a:r>
              <a:rPr sz="2000" b="1" spc="-30" dirty="0">
                <a:latin typeface="Gill Sans MT"/>
                <a:cs typeface="Gill Sans MT"/>
              </a:rPr>
              <a:t>where </a:t>
            </a:r>
            <a:r>
              <a:rPr sz="2000" b="1" spc="-5" dirty="0">
                <a:latin typeface="Gill Sans MT"/>
                <a:cs typeface="Gill Sans MT"/>
              </a:rPr>
              <a:t>no formal </a:t>
            </a:r>
            <a:r>
              <a:rPr sz="2000" b="1" spc="-10" dirty="0">
                <a:latin typeface="Gill Sans MT"/>
                <a:cs typeface="Gill Sans MT"/>
              </a:rPr>
              <a:t>complaint </a:t>
            </a:r>
            <a:r>
              <a:rPr sz="2000" b="1" dirty="0">
                <a:latin typeface="Gill Sans MT"/>
                <a:cs typeface="Gill Sans MT"/>
              </a:rPr>
              <a:t>has</a:t>
            </a:r>
            <a:r>
              <a:rPr sz="2000" b="1" spc="-160" dirty="0">
                <a:latin typeface="Gill Sans MT"/>
                <a:cs typeface="Gill Sans MT"/>
              </a:rPr>
              <a:t> </a:t>
            </a:r>
            <a:r>
              <a:rPr sz="2000" b="1" spc="10" dirty="0">
                <a:latin typeface="Gill Sans MT"/>
                <a:cs typeface="Gill Sans MT"/>
              </a:rPr>
              <a:t>been</a:t>
            </a:r>
            <a:r>
              <a:rPr lang="en-US" sz="2000" b="1" spc="10" dirty="0">
                <a:latin typeface="Gill Sans MT"/>
                <a:cs typeface="Gill Sans MT"/>
              </a:rPr>
              <a:t> </a:t>
            </a:r>
            <a:r>
              <a:rPr sz="2000" b="1" spc="10" dirty="0">
                <a:latin typeface="Gill Sans MT"/>
                <a:cs typeface="Gill Sans MT"/>
              </a:rPr>
              <a:t>filed.</a:t>
            </a:r>
            <a:endParaRPr sz="2000" dirty="0">
              <a:latin typeface="Gill Sans MT"/>
              <a:cs typeface="Gill Sans MT"/>
            </a:endParaRPr>
          </a:p>
          <a:p>
            <a:pPr marL="354965" marR="5080" indent="-342900">
              <a:lnSpc>
                <a:spcPct val="100000"/>
              </a:lnSpc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Designed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restore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preserve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equal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access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education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program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  activity </a:t>
            </a:r>
            <a:r>
              <a:rPr sz="2000" b="1" spc="-5" dirty="0">
                <a:latin typeface="Gill Sans MT"/>
                <a:cs typeface="Gill Sans MT"/>
              </a:rPr>
              <a:t>without </a:t>
            </a:r>
            <a:r>
              <a:rPr sz="2000" b="1" spc="-25" dirty="0">
                <a:latin typeface="Gill Sans MT"/>
                <a:cs typeface="Gill Sans MT"/>
              </a:rPr>
              <a:t>unreasonably </a:t>
            </a:r>
            <a:r>
              <a:rPr sz="2000" b="1" spc="-20" dirty="0">
                <a:latin typeface="Gill Sans MT"/>
                <a:cs typeface="Gill Sans MT"/>
              </a:rPr>
              <a:t>burdening </a:t>
            </a:r>
            <a:r>
              <a:rPr sz="2000" b="1" dirty="0">
                <a:latin typeface="Gill Sans MT"/>
                <a:cs typeface="Gill Sans MT"/>
              </a:rPr>
              <a:t>the </a:t>
            </a:r>
            <a:r>
              <a:rPr sz="2000" b="1" spc="-5" dirty="0">
                <a:latin typeface="Gill Sans MT"/>
                <a:cs typeface="Gill Sans MT"/>
              </a:rPr>
              <a:t>other </a:t>
            </a:r>
            <a:r>
              <a:rPr sz="2000" b="1" spc="-50" dirty="0">
                <a:latin typeface="Gill Sans MT"/>
                <a:cs typeface="Gill Sans MT"/>
              </a:rPr>
              <a:t>party, </a:t>
            </a:r>
            <a:r>
              <a:rPr sz="2000" dirty="0">
                <a:latin typeface="Gill Sans MT"/>
                <a:cs typeface="Gill Sans MT"/>
              </a:rPr>
              <a:t>including  </a:t>
            </a:r>
            <a:r>
              <a:rPr sz="2000" spc="-5" dirty="0">
                <a:latin typeface="Gill Sans MT"/>
                <a:cs typeface="Gill Sans MT"/>
              </a:rPr>
              <a:t>measures </a:t>
            </a:r>
            <a:r>
              <a:rPr sz="2000" dirty="0">
                <a:latin typeface="Gill Sans MT"/>
                <a:cs typeface="Gill Sans MT"/>
              </a:rPr>
              <a:t>designed to </a:t>
            </a:r>
            <a:r>
              <a:rPr sz="2000" spc="-30" dirty="0">
                <a:latin typeface="Gill Sans MT"/>
                <a:cs typeface="Gill Sans MT"/>
              </a:rPr>
              <a:t>protect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safety of all </a:t>
            </a:r>
            <a:r>
              <a:rPr sz="2000" spc="5" dirty="0">
                <a:latin typeface="Gill Sans MT"/>
                <a:cs typeface="Gill Sans MT"/>
              </a:rPr>
              <a:t>parties </a:t>
            </a:r>
            <a:r>
              <a:rPr sz="2000" spc="-5" dirty="0">
                <a:latin typeface="Gill Sans MT"/>
                <a:cs typeface="Gill Sans MT"/>
              </a:rPr>
              <a:t>or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school  </a:t>
            </a:r>
            <a:r>
              <a:rPr sz="2000" spc="-30" dirty="0">
                <a:latin typeface="Gill Sans MT"/>
                <a:cs typeface="Gill Sans MT"/>
              </a:rPr>
              <a:t>environment,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deter</a:t>
            </a:r>
            <a:r>
              <a:rPr sz="2000" spc="-310" dirty="0">
                <a:latin typeface="Gill Sans MT"/>
                <a:cs typeface="Gill Sans MT"/>
              </a:rPr>
              <a:t> </a:t>
            </a:r>
            <a:r>
              <a:rPr lang="en-US" sz="2000" spc="5" dirty="0">
                <a:latin typeface="Gill Sans MT"/>
                <a:cs typeface="Gill Sans MT"/>
              </a:rPr>
              <a:t>sex-based harassment</a:t>
            </a:r>
            <a:r>
              <a:rPr sz="2000" spc="5" dirty="0">
                <a:latin typeface="Gill Sans MT"/>
                <a:cs typeface="Gill Sans MT"/>
              </a:rPr>
              <a:t>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618" y="6047144"/>
            <a:ext cx="37661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3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, BOYLE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 dirty="0">
              <a:latin typeface="Gill Sans MT"/>
              <a:cs typeface="Gill Sans MT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9B607B-9F33-CC59-0923-8AB84DE1CE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647065">
              <a:lnSpc>
                <a:spcPct val="100000"/>
              </a:lnSpc>
              <a:spcBef>
                <a:spcPts val="5"/>
              </a:spcBef>
            </a:pP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r>
              <a:rPr sz="3200" b="1" spc="-43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75" dirty="0">
                <a:solidFill>
                  <a:srgbClr val="FFFFFF"/>
                </a:solidFill>
                <a:latin typeface="Gill Sans MT"/>
                <a:cs typeface="Gill Sans MT"/>
              </a:rPr>
              <a:t>(CONT.)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18" y="6047144"/>
            <a:ext cx="37661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2023</a:t>
            </a:r>
            <a:r>
              <a:rPr lang="en-US"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lang="en-US"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GLEASON, BOYLE</a:t>
            </a:r>
            <a:r>
              <a:rPr lang="en-US"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 IZZO,</a:t>
            </a:r>
            <a:r>
              <a:rPr lang="en-US"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431524"/>
            <a:ext cx="7557134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14999"/>
              </a:lnSpc>
              <a:spcBef>
                <a:spcPts val="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Supportive measures</a:t>
            </a:r>
            <a:r>
              <a:rPr sz="2000" spc="-415" dirty="0">
                <a:latin typeface="Gill Sans MT"/>
                <a:cs typeface="Gill Sans MT"/>
              </a:rPr>
              <a:t> </a:t>
            </a:r>
            <a:r>
              <a:rPr sz="2000" b="1" spc="-30" dirty="0">
                <a:latin typeface="Gill Sans MT"/>
                <a:cs typeface="Gill Sans MT"/>
              </a:rPr>
              <a:t>must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30" dirty="0">
                <a:latin typeface="Gill Sans MT"/>
                <a:cs typeface="Gill Sans MT"/>
              </a:rPr>
              <a:t>offered </a:t>
            </a:r>
            <a:r>
              <a:rPr sz="2000" dirty="0">
                <a:latin typeface="Gill Sans MT"/>
                <a:cs typeface="Gill Sans MT"/>
              </a:rPr>
              <a:t>to the </a:t>
            </a:r>
            <a:r>
              <a:rPr sz="2000" spc="-10" dirty="0">
                <a:latin typeface="Gill Sans MT"/>
                <a:cs typeface="Gill Sans MT"/>
              </a:rPr>
              <a:t>complainant;</a:t>
            </a:r>
            <a:r>
              <a:rPr lang="en-US" sz="2000" spc="-1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they </a:t>
            </a:r>
            <a:r>
              <a:rPr sz="2000" b="1" dirty="0">
                <a:latin typeface="Gill Sans MT"/>
                <a:cs typeface="Gill Sans MT"/>
              </a:rPr>
              <a:t>may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30" dirty="0">
                <a:latin typeface="Gill Sans MT"/>
                <a:cs typeface="Gill Sans MT"/>
              </a:rPr>
              <a:t>provided </a:t>
            </a:r>
            <a:r>
              <a:rPr sz="2000" dirty="0">
                <a:latin typeface="Gill Sans MT"/>
                <a:cs typeface="Gill Sans MT"/>
              </a:rPr>
              <a:t>to the</a:t>
            </a:r>
            <a:r>
              <a:rPr sz="2000" spc="-17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respondent.</a:t>
            </a:r>
            <a:endParaRPr sz="2000" dirty="0">
              <a:latin typeface="Gill Sans MT"/>
              <a:cs typeface="Gill Sans MT"/>
            </a:endParaRPr>
          </a:p>
          <a:p>
            <a:pPr marL="355600" marR="52705" indent="-343535" algn="just">
              <a:lnSpc>
                <a:spcPct val="114999"/>
              </a:lnSpc>
              <a:spcBef>
                <a:spcPts val="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Supportive measures </a:t>
            </a:r>
            <a:r>
              <a:rPr sz="2000" spc="-30" dirty="0">
                <a:latin typeface="Gill Sans MT"/>
                <a:cs typeface="Gill Sans MT"/>
              </a:rPr>
              <a:t>provided </a:t>
            </a:r>
            <a:r>
              <a:rPr sz="2000" dirty="0">
                <a:latin typeface="Gill Sans MT"/>
                <a:cs typeface="Gill Sans MT"/>
              </a:rPr>
              <a:t>to the </a:t>
            </a:r>
            <a:r>
              <a:rPr sz="2000" spc="-10" dirty="0">
                <a:latin typeface="Gill Sans MT"/>
                <a:cs typeface="Gill Sans MT"/>
              </a:rPr>
              <a:t>complainant </a:t>
            </a:r>
            <a:r>
              <a:rPr sz="2000" spc="-5" dirty="0">
                <a:latin typeface="Gill Sans MT"/>
                <a:cs typeface="Gill Sans MT"/>
              </a:rPr>
              <a:t>or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respondent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must 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35" dirty="0">
                <a:latin typeface="Gill Sans MT"/>
                <a:cs typeface="Gill Sans MT"/>
              </a:rPr>
              <a:t>kept </a:t>
            </a:r>
            <a:r>
              <a:rPr sz="2000" spc="-5" dirty="0">
                <a:latin typeface="Gill Sans MT"/>
                <a:cs typeface="Gill Sans MT"/>
              </a:rPr>
              <a:t>confidential </a:t>
            </a:r>
            <a:r>
              <a:rPr sz="2000" dirty="0">
                <a:latin typeface="Gill Sans MT"/>
                <a:cs typeface="Gill Sans MT"/>
              </a:rPr>
              <a:t>to the extent that </a:t>
            </a:r>
            <a:r>
              <a:rPr sz="2000" spc="-10" dirty="0">
                <a:latin typeface="Gill Sans MT"/>
                <a:cs typeface="Gill Sans MT"/>
              </a:rPr>
              <a:t>confidentiality </a:t>
            </a:r>
            <a:r>
              <a:rPr sz="2000" spc="-5" dirty="0">
                <a:latin typeface="Gill Sans MT"/>
                <a:cs typeface="Gill Sans MT"/>
              </a:rPr>
              <a:t>does </a:t>
            </a:r>
            <a:r>
              <a:rPr sz="2000" dirty="0">
                <a:latin typeface="Gill Sans MT"/>
                <a:cs typeface="Gill Sans MT"/>
              </a:rPr>
              <a:t>not impair the </a:t>
            </a:r>
            <a:r>
              <a:rPr sz="2000" spc="-5" dirty="0">
                <a:latin typeface="Gill Sans MT"/>
                <a:cs typeface="Gill Sans MT"/>
              </a:rPr>
              <a:t>ability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35" dirty="0">
                <a:latin typeface="Gill Sans MT"/>
                <a:cs typeface="Gill Sans MT"/>
              </a:rPr>
              <a:t>provide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34" dirty="0">
                <a:latin typeface="Gill Sans MT"/>
                <a:cs typeface="Gill Sans MT"/>
              </a:rPr>
              <a:t> </a:t>
            </a:r>
            <a:r>
              <a:rPr lang="en-US" sz="2000" spc="-43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measures.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BD314-A38B-D659-B258-FC3ED773630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647065">
              <a:lnSpc>
                <a:spcPct val="100000"/>
              </a:lnSpc>
              <a:spcBef>
                <a:spcPts val="5"/>
              </a:spcBef>
            </a:pP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r>
              <a:rPr sz="3200" b="1" spc="-43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75" dirty="0">
                <a:solidFill>
                  <a:srgbClr val="FFFFFF"/>
                </a:solidFill>
                <a:latin typeface="Gill Sans MT"/>
                <a:cs typeface="Gill Sans MT"/>
              </a:rPr>
              <a:t>(CONT.)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18" y="6047144"/>
            <a:ext cx="37661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2023</a:t>
            </a:r>
            <a:r>
              <a:rPr lang="en-US"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lang="en-US"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GLEASON, BOYLE</a:t>
            </a:r>
            <a:r>
              <a:rPr lang="en-US"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 IZZO,</a:t>
            </a:r>
            <a:r>
              <a:rPr lang="en-US"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291546"/>
            <a:ext cx="7600315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78130" indent="-342900">
              <a:lnSpc>
                <a:spcPct val="114999"/>
              </a:lnSpc>
              <a:spcBef>
                <a:spcPts val="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TheTitle IX </a:t>
            </a:r>
            <a:r>
              <a:rPr sz="2000" spc="-15" dirty="0">
                <a:latin typeface="Gill Sans MT"/>
                <a:cs typeface="Gill Sans MT"/>
              </a:rPr>
              <a:t>Coordinator </a:t>
            </a:r>
            <a:r>
              <a:rPr sz="2000" dirty="0">
                <a:latin typeface="Gill Sans MT"/>
                <a:cs typeface="Gill Sans MT"/>
              </a:rPr>
              <a:t>is </a:t>
            </a:r>
            <a:r>
              <a:rPr sz="2000" spc="-15" dirty="0">
                <a:latin typeface="Gill Sans MT"/>
                <a:cs typeface="Gill Sans MT"/>
              </a:rPr>
              <a:t>responsible </a:t>
            </a:r>
            <a:r>
              <a:rPr sz="2000" spc="-30" dirty="0">
                <a:latin typeface="Gill Sans MT"/>
                <a:cs typeface="Gill Sans MT"/>
              </a:rPr>
              <a:t>for </a:t>
            </a:r>
            <a:r>
              <a:rPr sz="2000" spc="-15" dirty="0">
                <a:latin typeface="Gill Sans MT"/>
                <a:cs typeface="Gill Sans MT"/>
              </a:rPr>
              <a:t>coordinating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6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effective  </a:t>
            </a:r>
            <a:r>
              <a:rPr sz="2000" spc="-10" dirty="0">
                <a:latin typeface="Gill Sans MT"/>
                <a:cs typeface="Gill Sans MT"/>
              </a:rPr>
              <a:t>implementation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supportive</a:t>
            </a:r>
            <a:r>
              <a:rPr sz="2000" spc="-33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measures.</a:t>
            </a:r>
            <a:endParaRPr sz="2000" dirty="0">
              <a:latin typeface="Gill Sans MT"/>
              <a:cs typeface="Gill Sans MT"/>
            </a:endParaRPr>
          </a:p>
          <a:p>
            <a:pPr marL="354965" marR="489584" indent="-342900">
              <a:lnSpc>
                <a:spcPct val="114999"/>
              </a:lnSpc>
              <a:spcBef>
                <a:spcPts val="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Identifying,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offering,</a:t>
            </a:r>
            <a:r>
              <a:rPr sz="2000" spc="-350" dirty="0">
                <a:latin typeface="Gill Sans MT"/>
                <a:cs typeface="Gill Sans MT"/>
              </a:rPr>
              <a:t> </a:t>
            </a:r>
            <a:r>
              <a:rPr lang="en-US" sz="2000" spc="-3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monitoring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supportive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measures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should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  </a:t>
            </a:r>
            <a:r>
              <a:rPr sz="2000" spc="-15" dirty="0">
                <a:latin typeface="Gill Sans MT"/>
                <a:cs typeface="Gill Sans MT"/>
              </a:rPr>
              <a:t>ongoing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15" dirty="0">
                <a:latin typeface="Gill Sans MT"/>
                <a:cs typeface="Gill Sans MT"/>
              </a:rPr>
              <a:t>continuous </a:t>
            </a:r>
            <a:r>
              <a:rPr sz="2000" dirty="0">
                <a:latin typeface="Gill Sans MT"/>
                <a:cs typeface="Gill Sans MT"/>
              </a:rPr>
              <a:t>until the situation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is</a:t>
            </a:r>
            <a:r>
              <a:rPr lang="en-US" sz="2000" spc="-2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resolved.</a:t>
            </a:r>
            <a:endParaRPr sz="2000" dirty="0">
              <a:latin typeface="Gill Sans MT"/>
              <a:cs typeface="Gill Sans MT"/>
            </a:endParaRPr>
          </a:p>
          <a:p>
            <a:pPr marL="355600" marR="5080" indent="-343535">
              <a:lnSpc>
                <a:spcPct val="114999"/>
              </a:lnSpc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If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District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determines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that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allegations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would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constitute</a:t>
            </a:r>
            <a:r>
              <a:rPr sz="2000" spc="-300" dirty="0">
                <a:latin typeface="Gill Sans MT"/>
                <a:cs typeface="Gill Sans MT"/>
              </a:rPr>
              <a:t> </a:t>
            </a:r>
            <a:r>
              <a:rPr lang="en-US" sz="2000" spc="-3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Title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IX  </a:t>
            </a:r>
            <a:r>
              <a:rPr lang="en-US" sz="2000" dirty="0">
                <a:latin typeface="Gill Sans MT"/>
                <a:cs typeface="Gill Sans MT"/>
              </a:rPr>
              <a:t>sex-based harassment</a:t>
            </a:r>
            <a:r>
              <a:rPr sz="2000" dirty="0">
                <a:latin typeface="Gill Sans MT"/>
                <a:cs typeface="Gill Sans MT"/>
              </a:rPr>
              <a:t>,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still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70" dirty="0">
                <a:latin typeface="Gill Sans MT"/>
                <a:cs typeface="Gill Sans MT"/>
              </a:rPr>
              <a:t>may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provide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supportive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measures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2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non-Title  IX </a:t>
            </a:r>
            <a:r>
              <a:rPr sz="2000" spc="-5" dirty="0">
                <a:latin typeface="Gill Sans MT"/>
                <a:cs typeface="Gill Sans MT"/>
              </a:rPr>
              <a:t>situations, </a:t>
            </a:r>
            <a:r>
              <a:rPr sz="2000" dirty="0">
                <a:latin typeface="Gill Sans MT"/>
                <a:cs typeface="Gill Sans MT"/>
              </a:rPr>
              <a:t>such </a:t>
            </a:r>
            <a:r>
              <a:rPr sz="2000" spc="-5" dirty="0">
                <a:latin typeface="Gill Sans MT"/>
                <a:cs typeface="Gill Sans MT"/>
              </a:rPr>
              <a:t>as </a:t>
            </a:r>
            <a:r>
              <a:rPr sz="2000" dirty="0">
                <a:latin typeface="Gill Sans MT"/>
                <a:cs typeface="Gill Sans MT"/>
              </a:rPr>
              <a:t>in </a:t>
            </a:r>
            <a:r>
              <a:rPr sz="2000" spc="-15" dirty="0">
                <a:latin typeface="Gill Sans MT"/>
                <a:cs typeface="Gill Sans MT"/>
              </a:rPr>
              <a:t>response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15" dirty="0">
                <a:latin typeface="Gill Sans MT"/>
                <a:cs typeface="Gill Sans MT"/>
              </a:rPr>
              <a:t>allegations </a:t>
            </a:r>
            <a:r>
              <a:rPr sz="2000" spc="-5" dirty="0">
                <a:latin typeface="Gill Sans MT"/>
                <a:cs typeface="Gill Sans MT"/>
              </a:rPr>
              <a:t>of bullying or </a:t>
            </a:r>
            <a:r>
              <a:rPr sz="2000" dirty="0">
                <a:latin typeface="Gill Sans MT"/>
                <a:cs typeface="Gill Sans MT"/>
              </a:rPr>
              <a:t>other  harassment.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6F3B67-4323-30E8-4E45-F57690547FD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95580" rIns="0" bIns="0" rtlCol="0">
            <a:spAutoFit/>
          </a:bodyPr>
          <a:lstStyle/>
          <a:p>
            <a:pPr marL="327660" marR="351790" indent="869950">
              <a:lnSpc>
                <a:spcPct val="100000"/>
              </a:lnSpc>
              <a:spcBef>
                <a:spcPts val="1540"/>
              </a:spcBef>
            </a:pPr>
            <a:r>
              <a:rPr sz="2900" b="1" spc="-55" dirty="0">
                <a:solidFill>
                  <a:srgbClr val="FFFFFF"/>
                </a:solidFill>
                <a:latin typeface="Gill Sans MT"/>
                <a:cs typeface="Gill Sans MT"/>
              </a:rPr>
              <a:t>WHAT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IS AN </a:t>
            </a:r>
            <a:r>
              <a:rPr sz="2900" b="1" spc="-35" dirty="0">
                <a:solidFill>
                  <a:srgbClr val="FFFFFF"/>
                </a:solidFill>
                <a:latin typeface="Gill Sans MT"/>
                <a:cs typeface="Gill Sans MT"/>
              </a:rPr>
              <a:t>“UNREASONABLY  </a:t>
            </a:r>
            <a:r>
              <a:rPr sz="2900" b="1" spc="-15" dirty="0">
                <a:solidFill>
                  <a:srgbClr val="FFFFFF"/>
                </a:solidFill>
                <a:latin typeface="Gill Sans MT"/>
                <a:cs typeface="Gill Sans MT"/>
              </a:rPr>
              <a:t>BURDENSOME” </a:t>
            </a:r>
            <a:r>
              <a:rPr sz="29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900" b="1" spc="-3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MEASURE?</a:t>
            </a:r>
            <a:endParaRPr sz="29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18" y="6047144"/>
            <a:ext cx="37661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2023</a:t>
            </a:r>
            <a:r>
              <a:rPr lang="en-US"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lang="en-US"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GLEASON, BOYLE</a:t>
            </a:r>
            <a:r>
              <a:rPr lang="en-US"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 IZZO,</a:t>
            </a:r>
            <a:r>
              <a:rPr lang="en-US"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364128"/>
            <a:ext cx="7541259" cy="27628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No specific definition in the</a:t>
            </a:r>
            <a:r>
              <a:rPr sz="2000" spc="-39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regulations.</a:t>
            </a:r>
            <a:endParaRPr sz="2000" dirty="0">
              <a:latin typeface="Gill Sans MT"/>
              <a:cs typeface="Gill Sans MT"/>
            </a:endParaRPr>
          </a:p>
          <a:p>
            <a:pPr marL="354965" marR="5080" indent="-342900">
              <a:lnSpc>
                <a:spcPct val="106000"/>
              </a:lnSpc>
              <a:spcBef>
                <a:spcPts val="6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Preamble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indicates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that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purpose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of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this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condition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protect  </a:t>
            </a:r>
            <a:r>
              <a:rPr sz="2000" spc="-15" dirty="0">
                <a:latin typeface="Gill Sans MT"/>
                <a:cs typeface="Gill Sans MT"/>
              </a:rPr>
              <a:t>complainants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15" dirty="0">
                <a:latin typeface="Gill Sans MT"/>
                <a:cs typeface="Gill Sans MT"/>
              </a:rPr>
              <a:t>respondents </a:t>
            </a:r>
            <a:r>
              <a:rPr sz="2000" spc="-35" dirty="0">
                <a:latin typeface="Gill Sans MT"/>
                <a:cs typeface="Gill Sans MT"/>
              </a:rPr>
              <a:t>from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other </a:t>
            </a:r>
            <a:r>
              <a:rPr sz="2000" spc="-55" dirty="0">
                <a:latin typeface="Gill Sans MT"/>
                <a:cs typeface="Gill Sans MT"/>
              </a:rPr>
              <a:t>party’s </a:t>
            </a:r>
            <a:r>
              <a:rPr sz="2000" spc="-10" dirty="0">
                <a:latin typeface="Gill Sans MT"/>
                <a:cs typeface="Gill Sans MT"/>
              </a:rPr>
              <a:t>request </a:t>
            </a:r>
            <a:r>
              <a:rPr sz="2000" spc="-30" dirty="0">
                <a:latin typeface="Gill Sans MT"/>
                <a:cs typeface="Gill Sans MT"/>
              </a:rPr>
              <a:t>for</a:t>
            </a:r>
            <a:r>
              <a:rPr sz="2000" spc="2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</a:p>
          <a:p>
            <a:pPr marL="355600" marR="372110" indent="-635">
              <a:lnSpc>
                <a:spcPct val="114999"/>
              </a:lnSpc>
            </a:pPr>
            <a:r>
              <a:rPr sz="2000" spc="-5" dirty="0">
                <a:latin typeface="Gill Sans MT"/>
                <a:cs typeface="Gill Sans MT"/>
              </a:rPr>
              <a:t>supportive </a:t>
            </a:r>
            <a:r>
              <a:rPr sz="2000" spc="-20" dirty="0">
                <a:latin typeface="Gill Sans MT"/>
                <a:cs typeface="Gill Sans MT"/>
              </a:rPr>
              <a:t>measure </a:t>
            </a:r>
            <a:r>
              <a:rPr sz="2000" spc="-5" dirty="0">
                <a:latin typeface="Gill Sans MT"/>
                <a:cs typeface="Gill Sans MT"/>
              </a:rPr>
              <a:t>that </a:t>
            </a:r>
            <a:r>
              <a:rPr sz="2000" spc="-25" dirty="0">
                <a:latin typeface="Gill Sans MT"/>
                <a:cs typeface="Gill Sans MT"/>
              </a:rPr>
              <a:t>would </a:t>
            </a:r>
            <a:r>
              <a:rPr sz="2000" spc="-20" dirty="0">
                <a:latin typeface="Gill Sans MT"/>
                <a:cs typeface="Gill Sans MT"/>
              </a:rPr>
              <a:t>unreasonably </a:t>
            </a:r>
            <a:r>
              <a:rPr sz="2000" spc="-30" dirty="0">
                <a:latin typeface="Gill Sans MT"/>
                <a:cs typeface="Gill Sans MT"/>
              </a:rPr>
              <a:t>interfere </a:t>
            </a:r>
            <a:r>
              <a:rPr sz="2000" spc="-5" dirty="0">
                <a:latin typeface="Gill Sans MT"/>
                <a:cs typeface="Gill Sans MT"/>
              </a:rPr>
              <a:t>with either  </a:t>
            </a:r>
            <a:r>
              <a:rPr sz="2000" spc="-55" dirty="0">
                <a:latin typeface="Gill Sans MT"/>
                <a:cs typeface="Gill Sans MT"/>
              </a:rPr>
              <a:t>party’s </a:t>
            </a:r>
            <a:r>
              <a:rPr sz="2000" dirty="0">
                <a:latin typeface="Gill Sans MT"/>
                <a:cs typeface="Gill Sans MT"/>
              </a:rPr>
              <a:t>educational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pursuits.</a:t>
            </a:r>
          </a:p>
          <a:p>
            <a:pPr marL="354965" marR="46355" indent="-342900">
              <a:lnSpc>
                <a:spcPct val="114999"/>
              </a:lnSpc>
              <a:spcBef>
                <a:spcPts val="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 Comments </a:t>
            </a:r>
            <a:r>
              <a:rPr sz="2000" spc="-5" dirty="0">
                <a:latin typeface="Gill Sans MT"/>
                <a:cs typeface="Gill Sans MT"/>
              </a:rPr>
              <a:t>suggest </a:t>
            </a:r>
            <a:r>
              <a:rPr sz="2000" dirty="0">
                <a:latin typeface="Gill Sans MT"/>
                <a:cs typeface="Gill Sans MT"/>
              </a:rPr>
              <a:t>that the </a:t>
            </a:r>
            <a:r>
              <a:rPr sz="2000" spc="-55" dirty="0">
                <a:latin typeface="Gill Sans MT"/>
                <a:cs typeface="Gill Sans MT"/>
              </a:rPr>
              <a:t>District’s </a:t>
            </a:r>
            <a:r>
              <a:rPr sz="2000" spc="-20" dirty="0">
                <a:latin typeface="Gill Sans MT"/>
                <a:cs typeface="Gill Sans MT"/>
              </a:rPr>
              <a:t>grievance </a:t>
            </a:r>
            <a:r>
              <a:rPr sz="2000" spc="-30" dirty="0">
                <a:latin typeface="Gill Sans MT"/>
                <a:cs typeface="Gill Sans MT"/>
              </a:rPr>
              <a:t>process </a:t>
            </a:r>
            <a:r>
              <a:rPr sz="2000" dirty="0">
                <a:latin typeface="Gill Sans MT"/>
                <a:cs typeface="Gill Sans MT"/>
              </a:rPr>
              <a:t>should</a:t>
            </a:r>
            <a:r>
              <a:rPr sz="2000" spc="-3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  conducted </a:t>
            </a:r>
            <a:r>
              <a:rPr sz="2000" spc="-5" dirty="0">
                <a:latin typeface="Gill Sans MT"/>
                <a:cs typeface="Gill Sans MT"/>
              </a:rPr>
              <a:t>timely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65" dirty="0">
                <a:latin typeface="Gill Sans MT"/>
                <a:cs typeface="Gill Sans MT"/>
              </a:rPr>
              <a:t>avoid </a:t>
            </a:r>
            <a:r>
              <a:rPr sz="2000" dirty="0">
                <a:latin typeface="Gill Sans MT"/>
                <a:cs typeface="Gill Sans MT"/>
              </a:rPr>
              <a:t>supportive </a:t>
            </a:r>
            <a:r>
              <a:rPr sz="2000" spc="-20" dirty="0">
                <a:latin typeface="Gill Sans MT"/>
                <a:cs typeface="Gill Sans MT"/>
              </a:rPr>
              <a:t>measures </a:t>
            </a:r>
            <a:r>
              <a:rPr sz="2000" dirty="0">
                <a:latin typeface="Gill Sans MT"/>
                <a:cs typeface="Gill Sans MT"/>
              </a:rPr>
              <a:t>being </a:t>
            </a:r>
            <a:r>
              <a:rPr sz="2000" spc="-20" dirty="0">
                <a:latin typeface="Gill Sans MT"/>
                <a:cs typeface="Gill Sans MT"/>
              </a:rPr>
              <a:t>unreasonably  </a:t>
            </a:r>
            <a:r>
              <a:rPr sz="2000" dirty="0">
                <a:latin typeface="Gill Sans MT"/>
                <a:cs typeface="Gill Sans MT"/>
              </a:rPr>
              <a:t>burdensome.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8935C-AD13-23B2-2D08-D339663756B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2583180" cy="5330825"/>
          </a:xfrm>
          <a:custGeom>
            <a:avLst/>
            <a:gdLst/>
            <a:ahLst/>
            <a:cxnLst/>
            <a:rect l="l" t="t" r="r" b="b"/>
            <a:pathLst>
              <a:path w="2583180" h="5330825">
                <a:moveTo>
                  <a:pt x="2583180" y="0"/>
                </a:moveTo>
                <a:lnTo>
                  <a:pt x="0" y="0"/>
                </a:lnTo>
                <a:lnTo>
                  <a:pt x="0" y="5330571"/>
                </a:lnTo>
                <a:lnTo>
                  <a:pt x="2583180" y="5330571"/>
                </a:lnTo>
                <a:lnTo>
                  <a:pt x="2583180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4" name="object 4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7652" y="3548396"/>
            <a:ext cx="5007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marR="5080" indent="-55245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solidFill>
                  <a:srgbClr val="0F6CC5"/>
                </a:solidFill>
                <a:latin typeface="Calibri"/>
                <a:cs typeface="Calibri"/>
              </a:rPr>
              <a:t>OVERVIEW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OF </a:t>
            </a:r>
            <a:r>
              <a:rPr b="0" spc="-5" dirty="0">
                <a:solidFill>
                  <a:srgbClr val="0F6CC5"/>
                </a:solidFill>
                <a:latin typeface="Calibri"/>
                <a:cs typeface="Calibri"/>
              </a:rPr>
              <a:t>THE TITLE</a:t>
            </a:r>
            <a:r>
              <a:rPr b="0" spc="-30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IX  </a:t>
            </a:r>
            <a:r>
              <a:rPr b="0" spc="-25" dirty="0">
                <a:solidFill>
                  <a:srgbClr val="0F6CC5"/>
                </a:solidFill>
                <a:latin typeface="Calibri"/>
                <a:cs typeface="Calibri"/>
              </a:rPr>
              <a:t>GRIEVANCE</a:t>
            </a:r>
            <a:r>
              <a:rPr b="0" spc="-3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F6CC5"/>
                </a:solidFill>
                <a:latin typeface="Calibri"/>
                <a:cs typeface="Calibri"/>
              </a:rPr>
              <a:t>PROCESS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2D410-AAA7-0408-E43B-DEC28C0CDAD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896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63563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72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360"/>
              </a:spcBef>
            </a:pPr>
            <a:r>
              <a:rPr sz="2800" b="1" spc="-30" dirty="0">
                <a:solidFill>
                  <a:srgbClr val="FFFFFF"/>
                </a:solidFill>
                <a:latin typeface="Gill Sans MT"/>
                <a:cs typeface="Gill Sans MT"/>
              </a:rPr>
              <a:t>EXAMPLES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OF </a:t>
            </a:r>
            <a:r>
              <a:rPr sz="2800" b="1" spc="-25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8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endParaRPr sz="2800" dirty="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6991" y="2162555"/>
            <a:ext cx="4091940" cy="4084320"/>
            <a:chOff x="316991" y="2162555"/>
            <a:chExt cx="4091940" cy="4084320"/>
          </a:xfrm>
        </p:grpSpPr>
        <p:sp>
          <p:nvSpPr>
            <p:cNvPr id="7" name="object 7"/>
            <p:cNvSpPr/>
            <p:nvPr/>
          </p:nvSpPr>
          <p:spPr>
            <a:xfrm>
              <a:off x="336041" y="2181605"/>
              <a:ext cx="4053840" cy="4046220"/>
            </a:xfrm>
            <a:custGeom>
              <a:avLst/>
              <a:gdLst/>
              <a:ahLst/>
              <a:cxnLst/>
              <a:rect l="l" t="t" r="r" b="b"/>
              <a:pathLst>
                <a:path w="4053840" h="4046220">
                  <a:moveTo>
                    <a:pt x="0" y="0"/>
                  </a:moveTo>
                  <a:lnTo>
                    <a:pt x="4053840" y="0"/>
                  </a:lnTo>
                  <a:lnTo>
                    <a:pt x="4053840" y="4045966"/>
                  </a:lnTo>
                  <a:lnTo>
                    <a:pt x="0" y="404596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6665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92251" y="2650236"/>
              <a:ext cx="3723131" cy="30708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29576" y="2426351"/>
            <a:ext cx="350901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Counseling</a:t>
            </a:r>
            <a:endParaRPr sz="1800" dirty="0">
              <a:latin typeface="Gill Sans MT"/>
              <a:cs typeface="Gill Sans MT"/>
            </a:endParaRPr>
          </a:p>
          <a:p>
            <a:pPr marL="355600" marR="26162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Extension of </a:t>
            </a:r>
            <a:r>
              <a:rPr sz="1800" spc="-5" dirty="0">
                <a:latin typeface="Gill Sans MT"/>
                <a:cs typeface="Gill Sans MT"/>
              </a:rPr>
              <a:t>deadlines</a:t>
            </a:r>
            <a:r>
              <a:rPr sz="1800" spc="-145" dirty="0">
                <a:latin typeface="Gill Sans MT"/>
                <a:cs typeface="Gill Sans MT"/>
              </a:rPr>
              <a:t> </a:t>
            </a:r>
            <a:r>
              <a:rPr sz="1800" spc="25" dirty="0">
                <a:latin typeface="Gill Sans MT"/>
                <a:cs typeface="Gill Sans MT"/>
              </a:rPr>
              <a:t>or</a:t>
            </a:r>
            <a:r>
              <a:rPr lang="en-US" sz="1800" spc="25" dirty="0">
                <a:latin typeface="Gill Sans MT"/>
                <a:cs typeface="Gill Sans MT"/>
              </a:rPr>
              <a:t> </a:t>
            </a:r>
            <a:r>
              <a:rPr sz="1800" spc="25" dirty="0">
                <a:latin typeface="Gill Sans MT"/>
                <a:cs typeface="Gill Sans MT"/>
              </a:rPr>
              <a:t>other </a:t>
            </a:r>
            <a:r>
              <a:rPr sz="1800" spc="-20" dirty="0">
                <a:latin typeface="Gill Sans MT"/>
                <a:cs typeface="Gill Sans MT"/>
              </a:rPr>
              <a:t>course-related</a:t>
            </a:r>
            <a:r>
              <a:rPr sz="1800" spc="-9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adjustments.</a:t>
            </a:r>
            <a:endParaRPr sz="1800" dirty="0">
              <a:latin typeface="Gill Sans MT"/>
              <a:cs typeface="Gill Sans MT"/>
            </a:endParaRPr>
          </a:p>
          <a:p>
            <a:pPr marL="354965" marR="478155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Modification </a:t>
            </a:r>
            <a:r>
              <a:rPr sz="1800" dirty="0">
                <a:latin typeface="Gill Sans MT"/>
                <a:cs typeface="Gill Sans MT"/>
              </a:rPr>
              <a:t>of </a:t>
            </a:r>
            <a:r>
              <a:rPr sz="1800" spc="-30" dirty="0">
                <a:latin typeface="Gill Sans MT"/>
                <a:cs typeface="Gill Sans MT"/>
              </a:rPr>
              <a:t>work </a:t>
            </a:r>
            <a:r>
              <a:rPr sz="1800" dirty="0">
                <a:latin typeface="Gill Sans MT"/>
                <a:cs typeface="Gill Sans MT"/>
              </a:rPr>
              <a:t>or</a:t>
            </a:r>
            <a:r>
              <a:rPr sz="1800" spc="-27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class  schedules </a:t>
            </a:r>
            <a:r>
              <a:rPr sz="1800" dirty="0">
                <a:latin typeface="Gill Sans MT"/>
                <a:cs typeface="Gill Sans MT"/>
              </a:rPr>
              <a:t>or </a:t>
            </a:r>
            <a:r>
              <a:rPr sz="1800" spc="-5" dirty="0">
                <a:latin typeface="Gill Sans MT"/>
                <a:cs typeface="Gill Sans MT"/>
              </a:rPr>
              <a:t>student</a:t>
            </a:r>
            <a:r>
              <a:rPr sz="1800" spc="-380" dirty="0">
                <a:latin typeface="Gill Sans MT"/>
                <a:cs typeface="Gill Sans MT"/>
              </a:rPr>
              <a:t> </a:t>
            </a:r>
            <a:r>
              <a:rPr lang="en-US" sz="1800" spc="-3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seating.</a:t>
            </a: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5" dirty="0">
                <a:latin typeface="Gill Sans MT"/>
                <a:cs typeface="Gill Sans MT"/>
              </a:rPr>
              <a:t>Escort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services.</a:t>
            </a:r>
          </a:p>
          <a:p>
            <a:pPr marL="355600" marR="386715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Mutual </a:t>
            </a:r>
            <a:r>
              <a:rPr sz="1800" spc="-20" dirty="0">
                <a:latin typeface="Gill Sans MT"/>
                <a:cs typeface="Gill Sans MT"/>
              </a:rPr>
              <a:t>restrictions </a:t>
            </a:r>
            <a:r>
              <a:rPr sz="1800" dirty="0">
                <a:latin typeface="Gill Sans MT"/>
                <a:cs typeface="Gill Sans MT"/>
              </a:rPr>
              <a:t>on</a:t>
            </a:r>
            <a:r>
              <a:rPr sz="1800" spc="-2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contact  </a:t>
            </a:r>
            <a:r>
              <a:rPr sz="1800" spc="-5" dirty="0">
                <a:latin typeface="Gill Sans MT"/>
                <a:cs typeface="Gill Sans MT"/>
              </a:rPr>
              <a:t>between </a:t>
            </a:r>
            <a:r>
              <a:rPr sz="1800" dirty="0">
                <a:latin typeface="Gill Sans MT"/>
                <a:cs typeface="Gill Sans MT"/>
              </a:rPr>
              <a:t>the</a:t>
            </a:r>
            <a:r>
              <a:rPr sz="1800" spc="-10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parties.</a:t>
            </a: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0" dirty="0">
                <a:latin typeface="Gill Sans MT"/>
                <a:cs typeface="Gill Sans MT"/>
              </a:rPr>
              <a:t>Leaves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of</a:t>
            </a:r>
            <a:r>
              <a:rPr sz="1800" spc="-200" dirty="0">
                <a:latin typeface="Gill Sans MT"/>
                <a:cs typeface="Gill Sans MT"/>
              </a:rPr>
              <a:t> </a:t>
            </a:r>
            <a:r>
              <a:rPr lang="en-US" sz="1800" spc="-2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Absence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for</a:t>
            </a:r>
            <a:r>
              <a:rPr sz="1800" spc="-254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employee.</a:t>
            </a:r>
            <a:endParaRPr sz="18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20" dirty="0">
                <a:latin typeface="Gill Sans MT"/>
                <a:cs typeface="Gill Sans MT"/>
              </a:rPr>
              <a:t>Increased </a:t>
            </a:r>
            <a:r>
              <a:rPr sz="1800" spc="-5" dirty="0">
                <a:latin typeface="Gill Sans MT"/>
                <a:cs typeface="Gill Sans MT"/>
              </a:rPr>
              <a:t>security </a:t>
            </a:r>
            <a:r>
              <a:rPr sz="1800" dirty="0">
                <a:latin typeface="Gill Sans MT"/>
                <a:cs typeface="Gill Sans MT"/>
              </a:rPr>
              <a:t>and</a:t>
            </a:r>
            <a:r>
              <a:rPr sz="1800" spc="-250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monitoring.</a:t>
            </a:r>
            <a:endParaRPr sz="18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Other similar</a:t>
            </a:r>
            <a:r>
              <a:rPr sz="1800" spc="-12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measures.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618" y="6496293"/>
            <a:ext cx="37661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2023</a:t>
            </a:r>
            <a:r>
              <a:rPr lang="en-US"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lang="en-US"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GLEASON, BOYLE</a:t>
            </a:r>
            <a:r>
              <a:rPr lang="en-US"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 IZZO,</a:t>
            </a:r>
            <a:r>
              <a:rPr lang="en-US"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D752A9-3D38-87BA-A00D-9D55B0EA4ED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99695" rIns="0" bIns="0" rtlCol="0">
            <a:spAutoFit/>
          </a:bodyPr>
          <a:lstStyle/>
          <a:p>
            <a:pPr marL="1437005" marR="1217930" indent="-221615">
              <a:lnSpc>
                <a:spcPct val="100000"/>
              </a:lnSpc>
              <a:spcBef>
                <a:spcPts val="785"/>
              </a:spcBef>
            </a:pP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EXAMPLES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3200" b="1" spc="-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 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3200" b="1" spc="-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PREAMBLE: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15" y="6047304"/>
            <a:ext cx="37661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2023</a:t>
            </a:r>
            <a:r>
              <a:rPr lang="en-US"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lang="en-US"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GLEASON, BOYLE</a:t>
            </a:r>
            <a:r>
              <a:rPr lang="en-US"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 IZZO,</a:t>
            </a:r>
            <a:r>
              <a:rPr lang="en-US"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484854"/>
            <a:ext cx="6959600" cy="288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list </a:t>
            </a:r>
            <a:r>
              <a:rPr sz="2400" dirty="0">
                <a:latin typeface="Gill Sans MT"/>
                <a:cs typeface="Gill Sans MT"/>
              </a:rPr>
              <a:t>in </a:t>
            </a:r>
            <a:r>
              <a:rPr sz="2400" spc="-5" dirty="0">
                <a:latin typeface="Gill Sans MT"/>
                <a:cs typeface="Gill Sans MT"/>
              </a:rPr>
              <a:t>the </a:t>
            </a:r>
            <a:r>
              <a:rPr sz="2400" spc="-20" dirty="0">
                <a:latin typeface="Gill Sans MT"/>
                <a:cs typeface="Gill Sans MT"/>
              </a:rPr>
              <a:t>Regulations </a:t>
            </a:r>
            <a:r>
              <a:rPr sz="2400" spc="-30" dirty="0">
                <a:latin typeface="Gill Sans MT"/>
                <a:cs typeface="Gill Sans MT"/>
              </a:rPr>
              <a:t>Preamble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10" dirty="0">
                <a:latin typeface="Gill Sans MT"/>
                <a:cs typeface="Gill Sans MT"/>
              </a:rPr>
              <a:t>meant </a:t>
            </a:r>
            <a:r>
              <a:rPr sz="2400" dirty="0">
                <a:latin typeface="Gill Sans MT"/>
                <a:cs typeface="Gill Sans MT"/>
              </a:rPr>
              <a:t>to be </a:t>
            </a:r>
            <a:r>
              <a:rPr sz="2400" spc="-5" dirty="0">
                <a:latin typeface="Gill Sans MT"/>
                <a:cs typeface="Gill Sans MT"/>
              </a:rPr>
              <a:t>non-  </a:t>
            </a:r>
            <a:r>
              <a:rPr sz="2400" spc="-20" dirty="0">
                <a:latin typeface="Gill Sans MT"/>
                <a:cs typeface="Gill Sans MT"/>
              </a:rPr>
              <a:t>exhaustive </a:t>
            </a:r>
            <a:r>
              <a:rPr sz="2400" spc="-5" dirty="0">
                <a:latin typeface="Gill Sans MT"/>
                <a:cs typeface="Gill Sans MT"/>
              </a:rPr>
              <a:t>and </a:t>
            </a:r>
            <a:r>
              <a:rPr sz="2400" spc="-10" dirty="0">
                <a:latin typeface="Gill Sans MT"/>
                <a:cs typeface="Gill Sans MT"/>
              </a:rPr>
              <a:t>schools </a:t>
            </a:r>
            <a:r>
              <a:rPr sz="2400" spc="-85" dirty="0">
                <a:latin typeface="Gill Sans MT"/>
                <a:cs typeface="Gill Sans MT"/>
              </a:rPr>
              <a:t>have </a:t>
            </a:r>
            <a:r>
              <a:rPr sz="2400" spc="-10" dirty="0">
                <a:latin typeface="Gill Sans MT"/>
                <a:cs typeface="Gill Sans MT"/>
              </a:rPr>
              <a:t>flexibility </a:t>
            </a:r>
            <a:r>
              <a:rPr sz="2400" dirty="0">
                <a:latin typeface="Gill Sans MT"/>
                <a:cs typeface="Gill Sans MT"/>
              </a:rPr>
              <a:t>in </a:t>
            </a:r>
            <a:r>
              <a:rPr sz="2400" spc="-5" dirty="0">
                <a:latin typeface="Gill Sans MT"/>
                <a:cs typeface="Gill Sans MT"/>
              </a:rPr>
              <a:t>designing </a:t>
            </a:r>
            <a:r>
              <a:rPr sz="2400" dirty="0">
                <a:latin typeface="Gill Sans MT"/>
                <a:cs typeface="Gill Sans MT"/>
              </a:rPr>
              <a:t>these  </a:t>
            </a:r>
            <a:r>
              <a:rPr sz="2400" spc="-30" dirty="0">
                <a:latin typeface="Gill Sans MT"/>
                <a:cs typeface="Gill Sans MT"/>
              </a:rPr>
              <a:t>measures: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97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Supportive measures </a:t>
            </a:r>
            <a:r>
              <a:rPr sz="2000" dirty="0">
                <a:latin typeface="Gill Sans MT"/>
                <a:cs typeface="Gill Sans MT"/>
              </a:rPr>
              <a:t>should be </a:t>
            </a:r>
            <a:r>
              <a:rPr sz="2000" spc="-5" dirty="0">
                <a:latin typeface="Gill Sans MT"/>
                <a:cs typeface="Gill Sans MT"/>
              </a:rPr>
              <a:t>age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4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appropriate.</a:t>
            </a:r>
            <a:endParaRPr sz="20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Use common </a:t>
            </a:r>
            <a:r>
              <a:rPr sz="2000" dirty="0">
                <a:latin typeface="Gill Sans MT"/>
                <a:cs typeface="Gill Sans MT"/>
              </a:rPr>
              <a:t>sense and </a:t>
            </a:r>
            <a:r>
              <a:rPr sz="2000" spc="-30" dirty="0">
                <a:latin typeface="Gill Sans MT"/>
                <a:cs typeface="Gill Sans MT"/>
              </a:rPr>
              <a:t>good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judgment.</a:t>
            </a: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Consider the needs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5" dirty="0">
                <a:latin typeface="Gill Sans MT"/>
                <a:cs typeface="Gill Sans MT"/>
              </a:rPr>
              <a:t>parties </a:t>
            </a:r>
            <a:r>
              <a:rPr sz="2000" dirty="0">
                <a:latin typeface="Gill Sans MT"/>
                <a:cs typeface="Gill Sans MT"/>
              </a:rPr>
              <a:t>and the </a:t>
            </a:r>
            <a:r>
              <a:rPr sz="2000" spc="-15" dirty="0">
                <a:latin typeface="Gill Sans MT"/>
                <a:cs typeface="Gill Sans MT"/>
              </a:rPr>
              <a:t>circumstances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spc="30" dirty="0">
                <a:latin typeface="Gill Sans MT"/>
                <a:cs typeface="Gill Sans MT"/>
              </a:rPr>
              <a:t>of</a:t>
            </a:r>
            <a:r>
              <a:rPr lang="en-US" sz="2000" spc="30" dirty="0">
                <a:latin typeface="Gill Sans MT"/>
                <a:cs typeface="Gill Sans MT"/>
              </a:rPr>
              <a:t> </a:t>
            </a:r>
            <a:r>
              <a:rPr sz="2000" spc="30" dirty="0">
                <a:latin typeface="Gill Sans MT"/>
                <a:cs typeface="Gill Sans MT"/>
              </a:rPr>
              <a:t>the</a:t>
            </a:r>
            <a:endParaRPr sz="2000" dirty="0">
              <a:latin typeface="Gill Sans MT"/>
              <a:cs typeface="Gill Sans MT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Gill Sans MT"/>
                <a:cs typeface="Gill Sans MT"/>
              </a:rPr>
              <a:t>situation.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888F1C-358E-D4D6-329F-154683057C9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8055" y="600455"/>
            <a:ext cx="8239125" cy="1065530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72720" rIns="0" bIns="0" rtlCol="0">
            <a:spAutoFit/>
          </a:bodyPr>
          <a:lstStyle/>
          <a:p>
            <a:pPr marR="1800225" algn="ctr">
              <a:lnSpc>
                <a:spcPct val="100000"/>
              </a:lnSpc>
              <a:spcBef>
                <a:spcPts val="1360"/>
              </a:spcBef>
            </a:pPr>
            <a:r>
              <a:rPr sz="2800" b="1" spc="-25" dirty="0">
                <a:solidFill>
                  <a:srgbClr val="FFFFFF"/>
                </a:solidFill>
                <a:latin typeface="Gill Sans MT"/>
                <a:cs typeface="Gill Sans MT"/>
              </a:rPr>
              <a:t>THESE </a:t>
            </a:r>
            <a:r>
              <a:rPr sz="2800" b="1" spc="-20" dirty="0">
                <a:solidFill>
                  <a:srgbClr val="FFFFFF"/>
                </a:solidFill>
                <a:latin typeface="Gill Sans MT"/>
                <a:cs typeface="Gill Sans MT"/>
              </a:rPr>
              <a:t>ARE </a:t>
            </a:r>
            <a:r>
              <a:rPr sz="2800" b="1" spc="-8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2800" b="1" spc="-4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endParaRPr sz="2800" dirty="0">
              <a:latin typeface="Gill Sans MT"/>
              <a:cs typeface="Gill Sans MT"/>
            </a:endParaRPr>
          </a:p>
          <a:p>
            <a:pPr marR="414020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</a:t>
            </a:r>
            <a:r>
              <a:rPr sz="2800" b="1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618" y="2581497"/>
            <a:ext cx="4973320" cy="234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Gill Sans MT"/>
                <a:cs typeface="Gill Sans MT"/>
              </a:rPr>
              <a:t>Expulsion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5" dirty="0">
                <a:latin typeface="Gill Sans MT"/>
                <a:cs typeface="Gill Sans MT"/>
              </a:rPr>
              <a:t>Termination </a:t>
            </a:r>
            <a:r>
              <a:rPr sz="2400" spc="-5" dirty="0">
                <a:latin typeface="Gill Sans MT"/>
                <a:cs typeface="Gill Sans MT"/>
              </a:rPr>
              <a:t>of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Employment</a:t>
            </a:r>
            <a:endParaRPr sz="2400" dirty="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1005"/>
              </a:spcBef>
            </a:pPr>
            <a:r>
              <a:rPr sz="2400" spc="-35" dirty="0">
                <a:latin typeface="Gill Sans MT"/>
                <a:cs typeface="Gill Sans MT"/>
              </a:rPr>
              <a:t>before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30" dirty="0">
                <a:latin typeface="Gill Sans MT"/>
                <a:cs typeface="Gill Sans MT"/>
              </a:rPr>
              <a:t>grievance </a:t>
            </a:r>
            <a:r>
              <a:rPr sz="2400" spc="-35" dirty="0">
                <a:latin typeface="Gill Sans MT"/>
                <a:cs typeface="Gill Sans MT"/>
              </a:rPr>
              <a:t>process </a:t>
            </a:r>
            <a:r>
              <a:rPr sz="2400" spc="-5" dirty="0">
                <a:latin typeface="Gill Sans MT"/>
                <a:cs typeface="Gill Sans MT"/>
              </a:rPr>
              <a:t>has </a:t>
            </a:r>
            <a:r>
              <a:rPr sz="2400" dirty="0">
                <a:latin typeface="Gill Sans MT"/>
                <a:cs typeface="Gill Sans MT"/>
              </a:rPr>
              <a:t>been  </a:t>
            </a:r>
            <a:r>
              <a:rPr sz="2400" spc="-5" dirty="0">
                <a:latin typeface="Gill Sans MT"/>
                <a:cs typeface="Gill Sans MT"/>
              </a:rPr>
              <a:t>completed because </a:t>
            </a:r>
            <a:r>
              <a:rPr sz="2400" dirty="0">
                <a:latin typeface="Gill Sans MT"/>
                <a:cs typeface="Gill Sans MT"/>
              </a:rPr>
              <a:t>these </a:t>
            </a:r>
            <a:r>
              <a:rPr sz="2400" spc="-30" dirty="0">
                <a:latin typeface="Gill Sans MT"/>
                <a:cs typeface="Gill Sans MT"/>
              </a:rPr>
              <a:t>measures </a:t>
            </a:r>
            <a:r>
              <a:rPr sz="2400" spc="-100" dirty="0">
                <a:latin typeface="Gill Sans MT"/>
                <a:cs typeface="Gill Sans MT"/>
              </a:rPr>
              <a:t>are  </a:t>
            </a:r>
            <a:r>
              <a:rPr sz="2400" spc="-35" dirty="0">
                <a:latin typeface="Gill Sans MT"/>
                <a:cs typeface="Gill Sans MT"/>
              </a:rPr>
              <a:t>disciplinary,</a:t>
            </a:r>
            <a:r>
              <a:rPr sz="2400" spc="-335" dirty="0">
                <a:latin typeface="Gill Sans MT"/>
                <a:cs typeface="Gill Sans MT"/>
              </a:rPr>
              <a:t> </a:t>
            </a:r>
            <a:r>
              <a:rPr lang="en-US" sz="2400" spc="-3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punitive,</a:t>
            </a:r>
            <a:r>
              <a:rPr sz="2400" spc="-254" dirty="0">
                <a:latin typeface="Gill Sans MT"/>
                <a:cs typeface="Gill Sans MT"/>
              </a:rPr>
              <a:t> </a:t>
            </a:r>
            <a:r>
              <a:rPr lang="en-US" sz="2400" spc="-254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and/or</a:t>
            </a:r>
            <a:r>
              <a:rPr sz="2400" spc="-325" dirty="0">
                <a:latin typeface="Gill Sans MT"/>
                <a:cs typeface="Gill Sans MT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unreasonably  </a:t>
            </a:r>
            <a:r>
              <a:rPr sz="2400" spc="-5" dirty="0">
                <a:latin typeface="Gill Sans MT"/>
                <a:cs typeface="Gill Sans MT"/>
              </a:rPr>
              <a:t>burdensome </a:t>
            </a:r>
            <a:r>
              <a:rPr sz="2400" dirty="0">
                <a:latin typeface="Gill Sans MT"/>
                <a:cs typeface="Gill Sans MT"/>
              </a:rPr>
              <a:t>to the</a:t>
            </a:r>
            <a:r>
              <a:rPr sz="2400" spc="-1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Respondent.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504" y="5976130"/>
            <a:ext cx="3144096" cy="1628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2023</a:t>
            </a:r>
            <a:r>
              <a:rPr lang="en-US"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lang="en-US"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GLEASON, BOYLE</a:t>
            </a:r>
            <a:r>
              <a:rPr lang="en-US"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 IZZO,</a:t>
            </a:r>
            <a:r>
              <a:rPr lang="en-US"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38088" y="2636520"/>
            <a:ext cx="2752343" cy="2973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BA8215C-60E6-FED4-766F-985095FCC0F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99695" rIns="0" bIns="0" rtlCol="0">
            <a:spAutoFit/>
          </a:bodyPr>
          <a:lstStyle/>
          <a:p>
            <a:pPr marL="1109345" marR="252095" indent="-868044">
              <a:lnSpc>
                <a:spcPct val="100000"/>
              </a:lnSpc>
              <a:spcBef>
                <a:spcPts val="785"/>
              </a:spcBef>
            </a:pP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EMERGENCY </a:t>
            </a:r>
            <a:r>
              <a:rPr sz="3200" b="1" spc="-55" dirty="0">
                <a:solidFill>
                  <a:srgbClr val="FFFFFF"/>
                </a:solidFill>
                <a:latin typeface="Gill Sans MT"/>
                <a:cs typeface="Gill Sans MT"/>
              </a:rPr>
              <a:t>REMOVAL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3200" b="1" spc="-3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STUDENT  AS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A </a:t>
            </a: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3200" b="1" spc="-4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MEASURE: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15" y="6047141"/>
            <a:ext cx="37661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2023</a:t>
            </a:r>
            <a:r>
              <a:rPr lang="en-US"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lang="en-US"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GLEASON, BOYLE</a:t>
            </a:r>
            <a:r>
              <a:rPr lang="en-US"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 IZZO,</a:t>
            </a:r>
            <a:r>
              <a:rPr lang="en-US"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017734"/>
            <a:ext cx="7626350" cy="4009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5" dirty="0">
                <a:latin typeface="Gill Sans MT"/>
                <a:cs typeface="Gill Sans MT"/>
              </a:rPr>
              <a:t>regulations </a:t>
            </a:r>
            <a:r>
              <a:rPr sz="2000" spc="-35" dirty="0">
                <a:latin typeface="Gill Sans MT"/>
                <a:cs typeface="Gill Sans MT"/>
              </a:rPr>
              <a:t>provide </a:t>
            </a:r>
            <a:r>
              <a:rPr sz="2000" spc="-30" dirty="0">
                <a:latin typeface="Gill Sans MT"/>
                <a:cs typeface="Gill Sans MT"/>
              </a:rPr>
              <a:t>for </a:t>
            </a:r>
            <a:r>
              <a:rPr sz="2000" dirty="0">
                <a:latin typeface="Gill Sans MT"/>
                <a:cs typeface="Gill Sans MT"/>
              </a:rPr>
              <a:t>emergency </a:t>
            </a:r>
            <a:r>
              <a:rPr sz="2000" spc="-35" dirty="0">
                <a:latin typeface="Gill Sans MT"/>
                <a:cs typeface="Gill Sans MT"/>
              </a:rPr>
              <a:t>removal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a student in</a:t>
            </a:r>
            <a:r>
              <a:rPr sz="2000" spc="-1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response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  </a:t>
            </a:r>
            <a:r>
              <a:rPr sz="2000" spc="-5" dirty="0">
                <a:latin typeface="Gill Sans MT"/>
                <a:cs typeface="Gill Sans MT"/>
              </a:rPr>
              <a:t>an allegation of </a:t>
            </a:r>
            <a:r>
              <a:rPr sz="2000" dirty="0">
                <a:latin typeface="Gill Sans MT"/>
                <a:cs typeface="Gill Sans MT"/>
              </a:rPr>
              <a:t>Title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sz="2000" spc="-375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IX</a:t>
            </a:r>
            <a:r>
              <a:rPr lang="en-US" sz="2000" spc="15" dirty="0">
                <a:latin typeface="Gill Sans MT"/>
                <a:cs typeface="Gill Sans MT"/>
              </a:rPr>
              <a:t> sex-based harassment</a:t>
            </a:r>
            <a:r>
              <a:rPr sz="2000" spc="15" dirty="0">
                <a:latin typeface="Gill Sans MT"/>
                <a:cs typeface="Gill Sans MT"/>
              </a:rPr>
              <a:t>:</a:t>
            </a:r>
            <a:endParaRPr sz="2000" dirty="0">
              <a:latin typeface="Gill Sans MT"/>
              <a:cs typeface="Gill Sans MT"/>
            </a:endParaRPr>
          </a:p>
          <a:p>
            <a:pPr marL="354965" marR="160020" indent="-342900">
              <a:lnSpc>
                <a:spcPct val="114999"/>
              </a:lnSpc>
              <a:spcBef>
                <a:spcPts val="1030"/>
              </a:spcBef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The District </a:t>
            </a:r>
            <a:r>
              <a:rPr sz="1800" spc="-5" dirty="0">
                <a:latin typeface="Gill Sans MT"/>
                <a:cs typeface="Gill Sans MT"/>
              </a:rPr>
              <a:t>must perform </a:t>
            </a:r>
            <a:r>
              <a:rPr sz="1800" dirty="0">
                <a:latin typeface="Gill Sans MT"/>
                <a:cs typeface="Gill Sans MT"/>
              </a:rPr>
              <a:t>an </a:t>
            </a:r>
            <a:r>
              <a:rPr sz="1800" spc="-5" dirty="0">
                <a:latin typeface="Gill Sans MT"/>
                <a:cs typeface="Gill Sans MT"/>
              </a:rPr>
              <a:t>individualized safety </a:t>
            </a:r>
            <a:r>
              <a:rPr sz="1800" dirty="0">
                <a:latin typeface="Gill Sans MT"/>
                <a:cs typeface="Gill Sans MT"/>
              </a:rPr>
              <a:t>and </a:t>
            </a:r>
            <a:r>
              <a:rPr sz="1800" spc="-5" dirty="0">
                <a:latin typeface="Gill Sans MT"/>
                <a:cs typeface="Gill Sans MT"/>
              </a:rPr>
              <a:t>risk </a:t>
            </a:r>
            <a:r>
              <a:rPr sz="1800" spc="-15" dirty="0">
                <a:latin typeface="Gill Sans MT"/>
                <a:cs typeface="Gill Sans MT"/>
              </a:rPr>
              <a:t>analysis </a:t>
            </a:r>
            <a:r>
              <a:rPr sz="1800" dirty="0">
                <a:latin typeface="Gill Sans MT"/>
                <a:cs typeface="Gill Sans MT"/>
              </a:rPr>
              <a:t>and  </a:t>
            </a:r>
            <a:r>
              <a:rPr sz="1800" spc="-5" dirty="0">
                <a:latin typeface="Gill Sans MT"/>
                <a:cs typeface="Gill Sans MT"/>
              </a:rPr>
              <a:t>determine </a:t>
            </a:r>
            <a:r>
              <a:rPr sz="1800" dirty="0">
                <a:latin typeface="Gill Sans MT"/>
                <a:cs typeface="Gill Sans MT"/>
              </a:rPr>
              <a:t>that </a:t>
            </a:r>
            <a:r>
              <a:rPr sz="1800" spc="-30" dirty="0">
                <a:latin typeface="Gill Sans MT"/>
                <a:cs typeface="Gill Sans MT"/>
              </a:rPr>
              <a:t>there </a:t>
            </a:r>
            <a:r>
              <a:rPr sz="1800" dirty="0">
                <a:latin typeface="Gill Sans MT"/>
                <a:cs typeface="Gill Sans MT"/>
              </a:rPr>
              <a:t>is an </a:t>
            </a:r>
            <a:r>
              <a:rPr sz="1800" spc="-5" dirty="0">
                <a:latin typeface="Gill Sans MT"/>
                <a:cs typeface="Gill Sans MT"/>
              </a:rPr>
              <a:t>immediate </a:t>
            </a:r>
            <a:r>
              <a:rPr sz="1800" spc="-30" dirty="0">
                <a:latin typeface="Gill Sans MT"/>
                <a:cs typeface="Gill Sans MT"/>
              </a:rPr>
              <a:t>threat </a:t>
            </a:r>
            <a:r>
              <a:rPr sz="1800" dirty="0">
                <a:latin typeface="Gill Sans MT"/>
                <a:cs typeface="Gill Sans MT"/>
              </a:rPr>
              <a:t>to the </a:t>
            </a:r>
            <a:r>
              <a:rPr sz="1800" spc="-30" dirty="0">
                <a:latin typeface="Gill Sans MT"/>
                <a:cs typeface="Gill Sans MT"/>
              </a:rPr>
              <a:t>physical </a:t>
            </a:r>
            <a:r>
              <a:rPr sz="1800" dirty="0">
                <a:latin typeface="Gill Sans MT"/>
                <a:cs typeface="Gill Sans MT"/>
              </a:rPr>
              <a:t>health or </a:t>
            </a:r>
            <a:r>
              <a:rPr sz="1800" spc="-5" dirty="0">
                <a:latin typeface="Gill Sans MT"/>
                <a:cs typeface="Gill Sans MT"/>
              </a:rPr>
              <a:t>safety</a:t>
            </a:r>
            <a:r>
              <a:rPr lang="en-US" sz="1800" spc="-5" dirty="0">
                <a:latin typeface="Gill Sans MT"/>
                <a:cs typeface="Gill Sans MT"/>
              </a:rPr>
              <a:t> </a:t>
            </a:r>
            <a:r>
              <a:rPr sz="1800" spc="-4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of  </a:t>
            </a:r>
            <a:r>
              <a:rPr sz="1800" spc="-30" dirty="0">
                <a:latin typeface="Gill Sans MT"/>
                <a:cs typeface="Gill Sans MT"/>
              </a:rPr>
              <a:t>any </a:t>
            </a:r>
            <a:r>
              <a:rPr sz="1800" spc="-5" dirty="0">
                <a:latin typeface="Gill Sans MT"/>
                <a:cs typeface="Gill Sans MT"/>
              </a:rPr>
              <a:t>student </a:t>
            </a:r>
            <a:r>
              <a:rPr sz="1800" dirty="0">
                <a:latin typeface="Gill Sans MT"/>
                <a:cs typeface="Gill Sans MT"/>
              </a:rPr>
              <a:t>or other </a:t>
            </a:r>
            <a:r>
              <a:rPr sz="1800" spc="-5" dirty="0">
                <a:latin typeface="Gill Sans MT"/>
                <a:cs typeface="Gill Sans MT"/>
              </a:rPr>
              <a:t>individual arising </a:t>
            </a:r>
            <a:r>
              <a:rPr sz="1800" spc="-35" dirty="0">
                <a:latin typeface="Gill Sans MT"/>
                <a:cs typeface="Gill Sans MT"/>
              </a:rPr>
              <a:t>from </a:t>
            </a:r>
            <a:r>
              <a:rPr sz="1800" dirty="0">
                <a:latin typeface="Gill Sans MT"/>
                <a:cs typeface="Gill Sans MT"/>
              </a:rPr>
              <a:t>the </a:t>
            </a:r>
            <a:r>
              <a:rPr lang="en-US" sz="1800" dirty="0">
                <a:latin typeface="Gill Sans MT"/>
                <a:cs typeface="Gill Sans MT"/>
              </a:rPr>
              <a:t>sex-based harassment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allegation that justifies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removal.</a:t>
            </a:r>
            <a:endParaRPr sz="1800" dirty="0">
              <a:latin typeface="Gill Sans MT"/>
              <a:cs typeface="Gill Sans MT"/>
            </a:endParaRPr>
          </a:p>
          <a:p>
            <a:pPr marL="354965" marR="379095" indent="-342900">
              <a:lnSpc>
                <a:spcPct val="114999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student </a:t>
            </a:r>
            <a:r>
              <a:rPr sz="1800" spc="-35" dirty="0">
                <a:latin typeface="Gill Sans MT"/>
                <a:cs typeface="Gill Sans MT"/>
              </a:rPr>
              <a:t>removed </a:t>
            </a:r>
            <a:r>
              <a:rPr sz="1800" spc="-5" dirty="0">
                <a:latin typeface="Gill Sans MT"/>
                <a:cs typeface="Gill Sans MT"/>
              </a:rPr>
              <a:t>must </a:t>
            </a:r>
            <a:r>
              <a:rPr sz="1800" spc="-60" dirty="0">
                <a:latin typeface="Gill Sans MT"/>
                <a:cs typeface="Gill Sans MT"/>
              </a:rPr>
              <a:t>have </a:t>
            </a:r>
            <a:r>
              <a:rPr sz="1800" dirty="0">
                <a:latin typeface="Gill Sans MT"/>
                <a:cs typeface="Gill Sans MT"/>
              </a:rPr>
              <a:t>notice and an opportunity to</a:t>
            </a:r>
            <a:r>
              <a:rPr sz="1800" spc="-220" dirty="0">
                <a:latin typeface="Gill Sans MT"/>
                <a:cs typeface="Gill Sans MT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challenge</a:t>
            </a:r>
            <a:r>
              <a:rPr lang="en-US" sz="1800" spc="5" dirty="0">
                <a:latin typeface="Gill Sans MT"/>
                <a:cs typeface="Gill Sans MT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decision immediately </a:t>
            </a:r>
            <a:r>
              <a:rPr sz="1800" dirty="0">
                <a:latin typeface="Gill Sans MT"/>
                <a:cs typeface="Gill Sans MT"/>
              </a:rPr>
              <a:t>after</a:t>
            </a:r>
            <a:r>
              <a:rPr sz="1800" spc="-25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removal.</a:t>
            </a:r>
            <a:endParaRPr sz="1800" dirty="0">
              <a:latin typeface="Gill Sans MT"/>
              <a:cs typeface="Gill Sans MT"/>
            </a:endParaRPr>
          </a:p>
          <a:p>
            <a:pPr marL="355600" marR="750570" indent="-342900">
              <a:lnSpc>
                <a:spcPct val="114999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This</a:t>
            </a:r>
            <a:r>
              <a:rPr sz="1800" spc="-5" dirty="0">
                <a:latin typeface="Gill Sans MT"/>
                <a:cs typeface="Gill Sans MT"/>
              </a:rPr>
              <a:t> does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not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modify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student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rights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under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IDEA,</a:t>
            </a:r>
            <a:r>
              <a:rPr sz="1800" spc="-19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Section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504,</a:t>
            </a:r>
            <a:r>
              <a:rPr sz="1800" spc="-17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the</a:t>
            </a:r>
            <a:r>
              <a:rPr lang="en-US" sz="1800" spc="-3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ADA,  </a:t>
            </a:r>
            <a:r>
              <a:rPr sz="1800" dirty="0">
                <a:latin typeface="Gill Sans MT"/>
                <a:cs typeface="Gill Sans MT"/>
              </a:rPr>
              <a:t>or Senate </a:t>
            </a:r>
            <a:r>
              <a:rPr sz="1800" spc="-5" dirty="0">
                <a:latin typeface="Gill Sans MT"/>
                <a:cs typeface="Gill Sans MT"/>
              </a:rPr>
              <a:t>Bill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100.</a:t>
            </a:r>
            <a:endParaRPr lang="en-US" sz="1800" dirty="0">
              <a:latin typeface="Gill Sans MT"/>
              <a:cs typeface="Gill Sans MT"/>
            </a:endParaRPr>
          </a:p>
          <a:p>
            <a:pPr marL="355600" marR="750570" indent="-342900">
              <a:lnSpc>
                <a:spcPct val="114999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u="sng" dirty="0">
                <a:latin typeface="Gill Sans MT"/>
                <a:cs typeface="Gill Sans MT"/>
              </a:rPr>
              <a:t>AUGUST 2024</a:t>
            </a:r>
            <a:r>
              <a:rPr lang="en-US" b="1" dirty="0">
                <a:latin typeface="Gill Sans MT"/>
                <a:cs typeface="Gill Sans MT"/>
              </a:rPr>
              <a:t>: </a:t>
            </a:r>
            <a:r>
              <a:rPr lang="en-US" dirty="0">
                <a:latin typeface="Gill Sans MT"/>
                <a:cs typeface="Gill Sans MT"/>
              </a:rPr>
              <a:t>Required to consult with any special education student’s IEP/504 Team.</a:t>
            </a:r>
            <a:endParaRPr sz="1800" u="sng" dirty="0">
              <a:latin typeface="Gill Sans MT"/>
              <a:cs typeface="Gill Sans M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FC4A0-D1F3-6365-79EA-002233F4CF0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95580" rIns="0" bIns="0" rtlCol="0">
            <a:spAutoFit/>
          </a:bodyPr>
          <a:lstStyle/>
          <a:p>
            <a:pPr marL="1394460" marR="424180" indent="-991235">
              <a:lnSpc>
                <a:spcPct val="100000"/>
              </a:lnSpc>
              <a:spcBef>
                <a:spcPts val="1540"/>
              </a:spcBef>
            </a:pPr>
            <a:r>
              <a:rPr sz="2900" b="1" spc="-35" dirty="0">
                <a:solidFill>
                  <a:srgbClr val="FFFFFF"/>
                </a:solidFill>
                <a:latin typeface="Gill Sans MT"/>
                <a:cs typeface="Gill Sans MT"/>
              </a:rPr>
              <a:t>ADMINISTRATIVE </a:t>
            </a:r>
            <a:r>
              <a:rPr sz="2900" b="1" spc="-30" dirty="0">
                <a:solidFill>
                  <a:srgbClr val="FFFFFF"/>
                </a:solidFill>
                <a:latin typeface="Gill Sans MT"/>
                <a:cs typeface="Gill Sans MT"/>
              </a:rPr>
              <a:t>LEAVE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900" b="1" spc="-3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-35" dirty="0">
                <a:solidFill>
                  <a:srgbClr val="FFFFFF"/>
                </a:solidFill>
                <a:latin typeface="Gill Sans MT"/>
                <a:cs typeface="Gill Sans MT"/>
              </a:rPr>
              <a:t>EMPLOYEE 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AS A </a:t>
            </a:r>
            <a:r>
              <a:rPr sz="29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900" b="1" spc="-5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MEASURE:</a:t>
            </a:r>
            <a:endParaRPr sz="29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228046"/>
            <a:ext cx="7533640" cy="2985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regulations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also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permit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District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place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non-student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employee</a:t>
            </a:r>
            <a:r>
              <a:rPr sz="2000" spc="-30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on  </a:t>
            </a:r>
            <a:r>
              <a:rPr sz="2000" spc="-15" dirty="0">
                <a:latin typeface="Gill Sans MT"/>
                <a:cs typeface="Gill Sans MT"/>
              </a:rPr>
              <a:t>administrative </a:t>
            </a:r>
            <a:r>
              <a:rPr sz="2000" spc="-65" dirty="0">
                <a:latin typeface="Gill Sans MT"/>
                <a:cs typeface="Gill Sans MT"/>
              </a:rPr>
              <a:t>leave </a:t>
            </a:r>
            <a:r>
              <a:rPr sz="2000" dirty="0">
                <a:latin typeface="Gill Sans MT"/>
                <a:cs typeface="Gill Sans MT"/>
              </a:rPr>
              <a:t>during the pendency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20" dirty="0">
                <a:latin typeface="Gill Sans MT"/>
                <a:cs typeface="Gill Sans MT"/>
              </a:rPr>
              <a:t>grievance </a:t>
            </a:r>
            <a:r>
              <a:rPr sz="2000" spc="-30" dirty="0">
                <a:latin typeface="Gill Sans MT"/>
                <a:cs typeface="Gill Sans MT"/>
              </a:rPr>
              <a:t>process </a:t>
            </a:r>
            <a:r>
              <a:rPr sz="2000" dirty="0">
                <a:latin typeface="Gill Sans MT"/>
                <a:cs typeface="Gill Sans MT"/>
              </a:rPr>
              <a:t>in  </a:t>
            </a:r>
            <a:r>
              <a:rPr sz="2000" spc="-15" dirty="0">
                <a:latin typeface="Gill Sans MT"/>
                <a:cs typeface="Gill Sans MT"/>
              </a:rPr>
              <a:t>response </a:t>
            </a:r>
            <a:r>
              <a:rPr sz="2000" dirty="0">
                <a:latin typeface="Gill Sans MT"/>
                <a:cs typeface="Gill Sans MT"/>
              </a:rPr>
              <a:t>to a </a:t>
            </a:r>
            <a:r>
              <a:rPr sz="2000" spc="-15" dirty="0">
                <a:latin typeface="Gill Sans MT"/>
                <a:cs typeface="Gill Sans MT"/>
              </a:rPr>
              <a:t>formal</a:t>
            </a:r>
            <a:r>
              <a:rPr sz="2000" spc="-29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complaint.</a:t>
            </a:r>
            <a:endParaRPr sz="2000" dirty="0">
              <a:latin typeface="Gill Sans MT"/>
              <a:cs typeface="Gill Sans MT"/>
            </a:endParaRPr>
          </a:p>
          <a:p>
            <a:pPr marL="354965" marR="454025" indent="-342900">
              <a:lnSpc>
                <a:spcPct val="114999"/>
              </a:lnSpc>
              <a:spcBef>
                <a:spcPts val="100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5" dirty="0">
                <a:latin typeface="Gill Sans MT"/>
                <a:cs typeface="Gill Sans MT"/>
              </a:rPr>
              <a:t>Preamble </a:t>
            </a:r>
            <a:r>
              <a:rPr sz="2000" spc="-5" dirty="0">
                <a:latin typeface="Gill Sans MT"/>
                <a:cs typeface="Gill Sans MT"/>
              </a:rPr>
              <a:t>states </a:t>
            </a:r>
            <a:r>
              <a:rPr sz="2000" dirty="0">
                <a:latin typeface="Gill Sans MT"/>
                <a:cs typeface="Gill Sans MT"/>
              </a:rPr>
              <a:t>that the </a:t>
            </a:r>
            <a:r>
              <a:rPr sz="2000" spc="-65" dirty="0">
                <a:latin typeface="Gill Sans MT"/>
                <a:cs typeface="Gill Sans MT"/>
              </a:rPr>
              <a:t>leave </a:t>
            </a:r>
            <a:r>
              <a:rPr sz="2000" dirty="0">
                <a:latin typeface="Gill Sans MT"/>
                <a:cs typeface="Gill Sans MT"/>
              </a:rPr>
              <a:t>is paid </a:t>
            </a:r>
            <a:r>
              <a:rPr sz="2000" spc="-5" dirty="0">
                <a:latin typeface="Gill Sans MT"/>
                <a:cs typeface="Gill Sans MT"/>
              </a:rPr>
              <a:t>so </a:t>
            </a:r>
            <a:r>
              <a:rPr sz="2000" dirty="0">
                <a:latin typeface="Gill Sans MT"/>
                <a:cs typeface="Gill Sans MT"/>
              </a:rPr>
              <a:t>it is</a:t>
            </a:r>
            <a:r>
              <a:rPr sz="2000" spc="-17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not</a:t>
            </a:r>
            <a:r>
              <a:rPr lang="en-US" sz="2000" spc="-1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unreasonably  </a:t>
            </a:r>
            <a:r>
              <a:rPr sz="2000" dirty="0">
                <a:latin typeface="Gill Sans MT"/>
                <a:cs typeface="Gill Sans MT"/>
              </a:rPr>
              <a:t>burdensome.</a:t>
            </a: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70" dirty="0">
                <a:latin typeface="Gill Sans MT"/>
                <a:cs typeface="Gill Sans MT"/>
              </a:rPr>
              <a:t>employee’s </a:t>
            </a:r>
            <a:r>
              <a:rPr sz="2000" dirty="0">
                <a:latin typeface="Gill Sans MT"/>
                <a:cs typeface="Gill Sans MT"/>
              </a:rPr>
              <a:t>rights </a:t>
            </a:r>
            <a:r>
              <a:rPr sz="2000" spc="-30" dirty="0">
                <a:latin typeface="Gill Sans MT"/>
                <a:cs typeface="Gill Sans MT"/>
              </a:rPr>
              <a:t>under</a:t>
            </a:r>
            <a:r>
              <a:rPr lang="en-US" sz="2000" spc="-3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ADA are </a:t>
            </a:r>
            <a:r>
              <a:rPr sz="2000" dirty="0">
                <a:latin typeface="Gill Sans MT"/>
                <a:cs typeface="Gill Sans MT"/>
              </a:rPr>
              <a:t>not </a:t>
            </a:r>
            <a:r>
              <a:rPr sz="2000" spc="-5" dirty="0">
                <a:latin typeface="Gill Sans MT"/>
                <a:cs typeface="Gill Sans MT"/>
              </a:rPr>
              <a:t>affected </a:t>
            </a:r>
            <a:r>
              <a:rPr sz="2000" spc="-25" dirty="0">
                <a:latin typeface="Gill Sans MT"/>
                <a:cs typeface="Gill Sans MT"/>
              </a:rPr>
              <a:t>by</a:t>
            </a:r>
            <a:r>
              <a:rPr sz="2000" spc="-3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the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regulations.</a:t>
            </a:r>
            <a:endParaRPr sz="20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Also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consider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Illinois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law,</a:t>
            </a:r>
            <a:r>
              <a:rPr lang="en-US" sz="2000" spc="-75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board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policy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collective</a:t>
            </a:r>
            <a:r>
              <a:rPr sz="2000" spc="-340" dirty="0">
                <a:latin typeface="Gill Sans MT"/>
                <a:cs typeface="Gill Sans MT"/>
              </a:rPr>
              <a:t> </a:t>
            </a:r>
            <a:r>
              <a:rPr lang="en-US" sz="2000" spc="-34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bargaining</a:t>
            </a:r>
            <a:endParaRPr sz="2000" dirty="0">
              <a:latin typeface="Gill Sans MT"/>
              <a:cs typeface="Gill Sans MT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2000" spc="-15" dirty="0">
                <a:latin typeface="Gill Sans MT"/>
                <a:cs typeface="Gill Sans MT"/>
              </a:rPr>
              <a:t>agreement.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5764" y="4945379"/>
            <a:ext cx="1207007" cy="122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58915" y="6047141"/>
            <a:ext cx="37661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2023</a:t>
            </a:r>
            <a:r>
              <a:rPr lang="en-US"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lang="en-US"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lang="en-US"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GLEASON, BOYLE</a:t>
            </a:r>
            <a:r>
              <a:rPr lang="en-US"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lang="en-US" sz="900" spc="-5" dirty="0">
                <a:solidFill>
                  <a:srgbClr val="89B647"/>
                </a:solidFill>
                <a:latin typeface="Gill Sans MT"/>
                <a:cs typeface="Gill Sans MT"/>
              </a:rPr>
              <a:t> IZZO,</a:t>
            </a:r>
            <a:r>
              <a:rPr lang="en-US"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19435-9F6E-CF22-CD64-E29C8EF2D1E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DF2A-D4A6-4B18-9F80-2EB4DFA8F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285" y="1136332"/>
            <a:ext cx="6587429" cy="984885"/>
          </a:xfrm>
        </p:spPr>
        <p:txBody>
          <a:bodyPr/>
          <a:lstStyle/>
          <a:p>
            <a:pPr algn="ctr"/>
            <a:r>
              <a:rPr lang="en-US" dirty="0"/>
              <a:t>TITLE IX TRAINING</a:t>
            </a:r>
            <a:br>
              <a:rPr lang="en-US" dirty="0"/>
            </a:br>
            <a:r>
              <a:rPr lang="en-US" dirty="0"/>
              <a:t>PART III: IMPARTIALITY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012C0-BF6A-480C-BD66-6485B89040E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29000" y="2971800"/>
            <a:ext cx="4343400" cy="2585323"/>
          </a:xfrm>
        </p:spPr>
        <p:txBody>
          <a:bodyPr/>
          <a:lstStyle/>
          <a:p>
            <a:pPr algn="ctr"/>
            <a:r>
              <a:rPr lang="en-US" b="1" dirty="0"/>
              <a:t>Presented by:</a:t>
            </a:r>
          </a:p>
          <a:p>
            <a:pPr algn="ctr"/>
            <a:r>
              <a:rPr lang="en-US" b="1" dirty="0"/>
              <a:t>Petrarca, Gleason,</a:t>
            </a:r>
          </a:p>
          <a:p>
            <a:pPr algn="ctr"/>
            <a:r>
              <a:rPr lang="en-US" b="1" dirty="0"/>
              <a:t>Boyle &amp; Izzo, LLC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JULY, 2024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www.petrarcagleason.com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34CDB-39D8-40E2-ABAE-287BBB30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3200400"/>
            <a:ext cx="2257425" cy="20288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40BE-4584-5466-D8FF-DAAD41B6F4B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67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1101788"/>
            <a:ext cx="6324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5" dirty="0">
                <a:solidFill>
                  <a:srgbClr val="2583C5"/>
                </a:solidFill>
              </a:rPr>
              <a:t>	</a:t>
            </a:r>
            <a:r>
              <a:rPr lang="en-US" sz="3200" b="1" spc="-65" dirty="0">
                <a:solidFill>
                  <a:srgbClr val="0070C0"/>
                </a:solidFill>
                <a:latin typeface="Corbel" panose="020B0503020204020204" pitchFamily="34" charset="0"/>
              </a:rPr>
              <a:t>WHO HAS TO BE IMPARTIAL?</a:t>
            </a:r>
            <a:endParaRPr sz="3200" spc="-6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09484" cy="285655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All participants from the school must be impartial.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orbel" panose="020B0503020204020204" pitchFamily="34" charset="0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Title IX Coordinator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Investigator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Decision-Maker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Appeal Decision-Maker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Informal Resolution Facilitator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0241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0" y="1101788"/>
            <a:ext cx="4724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I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MPARTIALITY BASICS</a:t>
            </a:r>
            <a:endParaRPr sz="3200" b="1" spc="-6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084" y="2054197"/>
            <a:ext cx="7309484" cy="211788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Being impartial means</a:t>
            </a:r>
            <a:r>
              <a:rPr sz="2400" spc="-5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avoiding:</a:t>
            </a: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0" dirty="0">
                <a:latin typeface="Corbel" panose="020B0503020204020204" pitchFamily="34" charset="0"/>
                <a:cs typeface="Calibri"/>
              </a:rPr>
              <a:t>Prejudgment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facts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at</a:t>
            </a:r>
            <a:r>
              <a:rPr sz="2000" spc="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issue.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5" dirty="0">
                <a:latin typeface="Corbel" panose="020B0503020204020204" pitchFamily="34" charset="0"/>
                <a:cs typeface="Calibri"/>
              </a:rPr>
              <a:t>Conflicts of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589915" lvl="1" indent="-285750">
              <a:lnSpc>
                <a:spcPct val="100000"/>
              </a:lnSpc>
              <a:spcBef>
                <a:spcPts val="40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spc="-10" dirty="0">
                <a:latin typeface="Corbel" panose="020B0503020204020204" pitchFamily="34" charset="0"/>
                <a:cs typeface="Calibri"/>
              </a:rPr>
              <a:t>For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18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complainant</a:t>
            </a:r>
            <a:r>
              <a:rPr lang="en-US" sz="1800" spc="-5" dirty="0">
                <a:latin typeface="Corbel" panose="020B0503020204020204" pitchFamily="34" charset="0"/>
                <a:cs typeface="Calibri"/>
              </a:rPr>
              <a:t>s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 or respondents</a:t>
            </a:r>
            <a:r>
              <a:rPr sz="1800" spc="4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20" dirty="0">
                <a:latin typeface="Corbel" panose="020B0503020204020204" pitchFamily="34" charset="0"/>
                <a:cs typeface="Calibri"/>
              </a:rPr>
              <a:t>generally.</a:t>
            </a:r>
            <a:endParaRPr sz="1800" dirty="0">
              <a:latin typeface="Corbel" panose="020B0503020204020204" pitchFamily="34" charset="0"/>
              <a:cs typeface="Calibri"/>
            </a:endParaRPr>
          </a:p>
          <a:p>
            <a:pPr marL="589915" lvl="1" indent="-285750">
              <a:lnSpc>
                <a:spcPct val="100000"/>
              </a:lnSpc>
              <a:spcBef>
                <a:spcPts val="385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spc="-10" dirty="0">
                <a:latin typeface="Corbel" panose="020B0503020204020204" pitchFamily="34" charset="0"/>
                <a:cs typeface="Calibri"/>
              </a:rPr>
              <a:t>For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18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the parties in </a:t>
            </a:r>
            <a:r>
              <a:rPr sz="1800" dirty="0">
                <a:latin typeface="Corbel" panose="020B0503020204020204" pitchFamily="34" charset="0"/>
                <a:cs typeface="Calibri"/>
              </a:rPr>
              <a:t>a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specific</a:t>
            </a:r>
            <a:r>
              <a:rPr sz="1800" spc="8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case.</a:t>
            </a:r>
            <a:endParaRPr sz="18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4172084"/>
            <a:ext cx="2176271" cy="1170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712394"/>
            <a:ext cx="685799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P</a:t>
            </a:r>
            <a: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REJUDGMENT OF THE FACTS </a:t>
            </a:r>
            <a:b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</a:br>
            <a: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AT ISSUE</a:t>
            </a:r>
            <a:endParaRPr sz="3200" b="1" spc="-7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588" y="2209800"/>
            <a:ext cx="6763384" cy="167930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What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does prejudgment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mean?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0" dirty="0">
                <a:latin typeface="Corbel" panose="020B0503020204020204" pitchFamily="34" charset="0"/>
                <a:cs typeface="Calibri"/>
              </a:rPr>
              <a:t>Passing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judgment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prematurely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without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sufficient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analysis or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investigation.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820" marR="708660" indent="-342900">
              <a:lnSpc>
                <a:spcPts val="216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i="1" spc="-5" dirty="0">
                <a:latin typeface="Corbel" panose="020B0503020204020204" pitchFamily="34" charset="0"/>
                <a:cs typeface="Calibri"/>
              </a:rPr>
              <a:t>e.g.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, assuming something </a:t>
            </a:r>
            <a:r>
              <a:rPr sz="2000" dirty="0">
                <a:latin typeface="Corbel" panose="020B0503020204020204" pitchFamily="34" charset="0"/>
                <a:cs typeface="Calibri"/>
              </a:rPr>
              <a:t>happened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based on your own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preconceived beliefs.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3600" y="1101788"/>
            <a:ext cx="5181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90" dirty="0">
                <a:solidFill>
                  <a:srgbClr val="2583C5"/>
                </a:solidFill>
                <a:latin typeface="Corbel" panose="020B0503020204020204" pitchFamily="34" charset="0"/>
              </a:rPr>
              <a:t>P</a:t>
            </a:r>
            <a:r>
              <a:rPr lang="en-US" sz="3200" b="1" spc="-90" dirty="0">
                <a:solidFill>
                  <a:srgbClr val="2583C5"/>
                </a:solidFill>
                <a:latin typeface="Corbel" panose="020B0503020204020204" pitchFamily="34" charset="0"/>
              </a:rPr>
              <a:t>REJUDGMENT EXAMPLES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588" y="2057400"/>
            <a:ext cx="7327265" cy="4044056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Sex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stereotyping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 (e.g. males are sexually aggressive; women regret sexual behavior and lie about assault) </a:t>
            </a:r>
            <a:r>
              <a:rPr sz="2400" dirty="0">
                <a:latin typeface="Corbel" panose="020B0503020204020204" pitchFamily="34" charset="0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Assuming most harassment claims are</a:t>
            </a:r>
            <a:r>
              <a:rPr sz="2400" spc="-9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baseless.</a:t>
            </a:r>
            <a:endParaRPr lang="en-US" sz="24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Assuming a respondent is responsible because of rumors you have heard about him/her.</a:t>
            </a:r>
          </a:p>
          <a:p>
            <a:pPr marL="12700">
              <a:spcBef>
                <a:spcPts val="108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Assuming a </a:t>
            </a:r>
            <a:r>
              <a:rPr lang="en-US" sz="2400" spc="-5" dirty="0">
                <a:latin typeface="Corbel" panose="020B0503020204020204" pitchFamily="34" charset="0"/>
                <a:cs typeface="Calibri"/>
              </a:rPr>
              <a:t>party does not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recall events </a:t>
            </a:r>
            <a:r>
              <a:rPr lang="en-US" sz="2400" spc="-5" dirty="0">
                <a:latin typeface="Corbel" panose="020B0503020204020204" pitchFamily="34" charset="0"/>
                <a:cs typeface="Calibri"/>
              </a:rPr>
              <a:t>because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they</a:t>
            </a:r>
            <a:r>
              <a:rPr lang="en-US" sz="2400" spc="-21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were  </a:t>
            </a:r>
            <a:r>
              <a:rPr lang="en-US" sz="2400" spc="-10" dirty="0">
                <a:latin typeface="Corbel" panose="020B0503020204020204" pitchFamily="34" charset="0"/>
                <a:cs typeface="Calibri"/>
              </a:rPr>
              <a:t>consuming alcohol </a:t>
            </a:r>
            <a:r>
              <a:rPr lang="en-US" sz="2400" spc="-15" dirty="0">
                <a:latin typeface="Corbel" panose="020B0503020204020204" pitchFamily="34" charset="0"/>
                <a:cs typeface="Calibri"/>
              </a:rPr>
              <a:t>at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the</a:t>
            </a:r>
            <a:r>
              <a:rPr lang="en-US" sz="24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time.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2400" dirty="0">
                <a:latin typeface="Calibri"/>
                <a:cs typeface="Calibri"/>
              </a:rPr>
              <a:t>Disbelieving a complainant who does not give every detail in order.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5" y="2801780"/>
            <a:ext cx="6452235" cy="220829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b="1" spc="-50" dirty="0">
                <a:latin typeface="Corbel"/>
                <a:cs typeface="Corbel"/>
              </a:rPr>
              <a:t>COMPLAINANT: </a:t>
            </a:r>
            <a:r>
              <a:rPr sz="2400" spc="-5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who is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alleged </a:t>
            </a:r>
            <a:r>
              <a:rPr sz="2400" spc="-30" dirty="0">
                <a:latin typeface="Corbel"/>
                <a:cs typeface="Corbel"/>
              </a:rPr>
              <a:t>victim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conduct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could constitute </a:t>
            </a:r>
            <a:r>
              <a:rPr lang="en-US" sz="2400" spc="-5" dirty="0">
                <a:latin typeface="Corbel"/>
                <a:cs typeface="Corbel"/>
              </a:rPr>
              <a:t>sex-based harassment.</a:t>
            </a:r>
            <a:endParaRPr sz="2400" strike="sngStrike" dirty="0">
              <a:latin typeface="Corbel"/>
              <a:cs typeface="Corbel"/>
            </a:endParaRPr>
          </a:p>
          <a:p>
            <a:pPr marL="12700" marR="111125">
              <a:lnSpc>
                <a:spcPts val="2600"/>
              </a:lnSpc>
              <a:spcBef>
                <a:spcPts val="1195"/>
              </a:spcBef>
            </a:pPr>
            <a:r>
              <a:rPr sz="2400" b="1" spc="-50" dirty="0">
                <a:latin typeface="Corbel"/>
                <a:cs typeface="Corbel"/>
              </a:rPr>
              <a:t>RESPONDENT: </a:t>
            </a:r>
            <a:r>
              <a:rPr sz="2400" spc="-5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who is reported to be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perpetrator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conduct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could </a:t>
            </a:r>
            <a:r>
              <a:rPr sz="2400" spc="5" dirty="0">
                <a:latin typeface="Corbel"/>
                <a:cs typeface="Corbel"/>
              </a:rPr>
              <a:t>constitute</a:t>
            </a:r>
            <a:r>
              <a:rPr lang="en-US" sz="2400" spc="5" dirty="0">
                <a:latin typeface="Corbel"/>
                <a:cs typeface="Corbel"/>
              </a:rPr>
              <a:t> </a:t>
            </a:r>
            <a:r>
              <a:rPr lang="en-US" sz="2400" spc="-5" dirty="0">
                <a:latin typeface="Corbel"/>
                <a:cs typeface="Corbel"/>
              </a:rPr>
              <a:t>sex-based harassment</a:t>
            </a:r>
            <a:r>
              <a:rPr sz="2400" spc="-5" dirty="0"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01660" y="1163672"/>
            <a:ext cx="4503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DEFINITION OF</a:t>
            </a:r>
            <a:r>
              <a:rPr sz="3200" b="1" spc="-459" dirty="0">
                <a:latin typeface="Corbel"/>
                <a:cs typeface="Corbel"/>
              </a:rPr>
              <a:t> </a:t>
            </a:r>
            <a:r>
              <a:rPr lang="en-US" sz="3200" b="1" spc="-459" dirty="0">
                <a:latin typeface="Corbel"/>
                <a:cs typeface="Corbel"/>
              </a:rPr>
              <a:t> </a:t>
            </a:r>
            <a:r>
              <a:rPr sz="3200" b="1" spc="-35" dirty="0">
                <a:latin typeface="Corbel"/>
                <a:cs typeface="Corbel"/>
              </a:rPr>
              <a:t>PARTIES: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3C15D4-443B-78C2-F8BE-8757D0D367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044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2100" y="1147088"/>
            <a:ext cx="6019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P</a:t>
            </a:r>
            <a: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REJUDGMENT HYPOTHETICAL</a:t>
            </a:r>
            <a:endParaRPr sz="3200" b="1" spc="-8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795" y="2057400"/>
            <a:ext cx="7344409" cy="22155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An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investigator has previously </a:t>
            </a:r>
            <a:r>
              <a:rPr sz="2400" dirty="0">
                <a:latin typeface="Corbel" panose="020B0503020204020204" pitchFamily="34" charset="0"/>
                <a:cs typeface="Calibri"/>
              </a:rPr>
              <a:t>made comments about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how 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female students often dress inappropriately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and 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“ask </a:t>
            </a:r>
            <a:r>
              <a:rPr sz="2400" spc="10" dirty="0">
                <a:latin typeface="Corbel" panose="020B0503020204020204" pitchFamily="34" charset="0"/>
                <a:cs typeface="Calibri"/>
              </a:rPr>
              <a:t>for” 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attention from </a:t>
            </a:r>
            <a:r>
              <a:rPr sz="2400" dirty="0">
                <a:latin typeface="Corbel" panose="020B0503020204020204" pitchFamily="34" charset="0"/>
                <a:cs typeface="Calibri"/>
              </a:rPr>
              <a:t>male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students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and </a:t>
            </a:r>
            <a:r>
              <a:rPr sz="2400" spc="-45" dirty="0">
                <a:latin typeface="Corbel" panose="020B0503020204020204" pitchFamily="34" charset="0"/>
                <a:cs typeface="Calibri"/>
              </a:rPr>
              <a:t>staff.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female student 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alleging </a:t>
            </a:r>
            <a:r>
              <a:rPr lang="en-US" sz="2400" spc="-15" dirty="0">
                <a:latin typeface="Corbel" panose="020B0503020204020204" pitchFamily="34" charset="0"/>
                <a:cs typeface="Calibri"/>
              </a:rPr>
              <a:t>sex-based harassment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 was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wearing </a:t>
            </a:r>
            <a:r>
              <a:rPr sz="2400" dirty="0">
                <a:latin typeface="Corbel" panose="020B0503020204020204" pitchFamily="34" charset="0"/>
                <a:cs typeface="Calibri"/>
              </a:rPr>
              <a:t>a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short skirt during  </a:t>
            </a:r>
            <a:r>
              <a:rPr sz="2400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incident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at</a:t>
            </a:r>
            <a:r>
              <a:rPr sz="24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issue.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Does this investigator seem</a:t>
            </a:r>
            <a:r>
              <a:rPr sz="2400" spc="-7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impartial?</a:t>
            </a:r>
          </a:p>
        </p:txBody>
      </p:sp>
    </p:spTree>
    <p:extLst>
      <p:ext uri="{BB962C8B-B14F-4D97-AF65-F5344CB8AC3E}">
        <p14:creationId xmlns:p14="http://schemas.microsoft.com/office/powerpoint/2010/main" val="20078832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9800" y="1101788"/>
            <a:ext cx="5105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A</a:t>
            </a:r>
            <a:r>
              <a:rPr lang="en-US"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VOIDING PREJUDGMENT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2533" y="2186573"/>
            <a:ext cx="7407275" cy="3230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5135">
              <a:lnSpc>
                <a:spcPct val="138700"/>
              </a:lnSpc>
              <a:spcBef>
                <a:spcPts val="10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Keep an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open </a:t>
            </a:r>
            <a:r>
              <a:rPr sz="2400" dirty="0">
                <a:latin typeface="Corbel" panose="020B0503020204020204" pitchFamily="34" charset="0"/>
                <a:cs typeface="Calibri"/>
              </a:rPr>
              <a:t>mind.  Wait to hear all the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 facts</a:t>
            </a:r>
            <a:r>
              <a:rPr sz="2400" dirty="0">
                <a:latin typeface="Corbel" panose="020B0503020204020204" pitchFamily="34" charset="0"/>
                <a:cs typeface="Calibri"/>
              </a:rPr>
              <a:t>.</a:t>
            </a:r>
            <a:endParaRPr lang="en-US" sz="2400" dirty="0">
              <a:latin typeface="Corbel" panose="020B0503020204020204" pitchFamily="34" charset="0"/>
              <a:cs typeface="Calibri"/>
            </a:endParaRPr>
          </a:p>
          <a:p>
            <a:pPr marL="12700" marR="4255135">
              <a:lnSpc>
                <a:spcPct val="138700"/>
              </a:lnSpc>
              <a:spcBef>
                <a:spcPts val="10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Don’t assume.</a:t>
            </a:r>
          </a:p>
          <a:p>
            <a:pPr marL="12700" marR="4255135">
              <a:lnSpc>
                <a:spcPct val="138700"/>
              </a:lnSpc>
              <a:spcBef>
                <a:spcPts val="10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Avoid gut reactions.</a:t>
            </a: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Seek out more</a:t>
            </a:r>
            <a:r>
              <a:rPr lang="en-US" sz="2400" spc="-1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information.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Do not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stop investigating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because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facts you currently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have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match  what you </a:t>
            </a:r>
            <a:r>
              <a:rPr sz="2000" dirty="0">
                <a:latin typeface="Corbel" panose="020B0503020204020204" pitchFamily="34" charset="0"/>
                <a:cs typeface="Calibri"/>
              </a:rPr>
              <a:t>think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sz="2000" dirty="0">
                <a:latin typeface="Corbel" panose="020B0503020204020204" pitchFamily="34" charset="0"/>
                <a:cs typeface="Calibri"/>
              </a:rPr>
              <a:t>happened.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600" y="1180822"/>
            <a:ext cx="4495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ONFLICTS OF INTEREST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8845" y="2057400"/>
            <a:ext cx="7306309" cy="1334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What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is </a:t>
            </a:r>
            <a:r>
              <a:rPr sz="2400" dirty="0">
                <a:latin typeface="Corbel" panose="020B0503020204020204" pitchFamily="34" charset="0"/>
                <a:cs typeface="Calibri"/>
              </a:rPr>
              <a:t>a conflict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of</a:t>
            </a:r>
            <a:r>
              <a:rPr sz="2400" spc="-9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interest?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464820" marR="6985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conflict of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occurs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when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25" dirty="0">
                <a:latin typeface="Corbel" panose="020B0503020204020204" pitchFamily="34" charset="0"/>
                <a:cs typeface="Calibri"/>
              </a:rPr>
              <a:t>person’s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private interests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might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affect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compromise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his or </a:t>
            </a:r>
            <a:r>
              <a:rPr sz="2000" dirty="0">
                <a:latin typeface="Corbel" panose="020B0503020204020204" pitchFamily="34" charset="0"/>
                <a:cs typeface="Calibri"/>
              </a:rPr>
              <a:t>her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actions, decisions, judgments,</a:t>
            </a:r>
            <a:r>
              <a:rPr sz="2000" spc="8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etc.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07998" y="1174465"/>
            <a:ext cx="624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0" dirty="0">
                <a:solidFill>
                  <a:srgbClr val="2583C5"/>
                </a:solidFill>
                <a:latin typeface="Corbel" panose="020B0503020204020204" pitchFamily="34" charset="0"/>
              </a:rPr>
              <a:t>T</a:t>
            </a:r>
            <a:r>
              <a:rPr lang="en-US" sz="3200" b="1" spc="-100" dirty="0">
                <a:solidFill>
                  <a:srgbClr val="2583C5"/>
                </a:solidFill>
                <a:latin typeface="Corbel" panose="020B0503020204020204" pitchFamily="34" charset="0"/>
              </a:rPr>
              <a:t>YPES OF CONFLICT OF INTEREST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461884" cy="397737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Actual</a:t>
            </a:r>
            <a:r>
              <a:rPr sz="24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Conflict</a:t>
            </a:r>
          </a:p>
          <a:p>
            <a:pPr marL="464820" marR="887094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personal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2000" dirty="0">
                <a:latin typeface="Corbel" panose="020B0503020204020204" pitchFamily="34" charset="0"/>
                <a:cs typeface="Calibri"/>
              </a:rPr>
              <a:t>actually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interferes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with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 </a:t>
            </a:r>
            <a:r>
              <a:rPr sz="2000" dirty="0">
                <a:latin typeface="Corbel" panose="020B0503020204020204" pitchFamily="34" charset="0"/>
                <a:cs typeface="Calibri"/>
              </a:rPr>
              <a:t>(e.g.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investigator’s)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ability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dirty="0">
                <a:latin typeface="Corbel" panose="020B0503020204020204" pitchFamily="34" charset="0"/>
                <a:cs typeface="Calibri"/>
              </a:rPr>
              <a:t>act</a:t>
            </a:r>
            <a:r>
              <a:rPr sz="2000" spc="6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impartially.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589915" lvl="1" indent="-285750">
              <a:lnSpc>
                <a:spcPct val="100000"/>
              </a:lnSpc>
              <a:spcBef>
                <a:spcPts val="37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spc="-10" dirty="0">
                <a:latin typeface="Corbel" panose="020B0503020204020204" pitchFamily="34" charset="0"/>
                <a:cs typeface="Calibri"/>
              </a:rPr>
              <a:t>Direct conflict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between </a:t>
            </a:r>
            <a:r>
              <a:rPr sz="18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1800" dirty="0">
                <a:latin typeface="Corbel" panose="020B0503020204020204" pitchFamily="34" charset="0"/>
                <a:cs typeface="Calibri"/>
              </a:rPr>
              <a:t>and</a:t>
            </a:r>
            <a:r>
              <a:rPr sz="1800" spc="11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duties.</a:t>
            </a:r>
            <a:endParaRPr sz="18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Potential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Conflict</a:t>
            </a:r>
          </a:p>
          <a:p>
            <a:pPr marL="464820" marR="24765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personal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could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interfere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with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participant’s ability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dirty="0">
                <a:latin typeface="Corbel" panose="020B0503020204020204" pitchFamily="34" charset="0"/>
                <a:cs typeface="Calibri"/>
              </a:rPr>
              <a:t>act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impartially.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Perceived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Conflict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complainant, respondent, or other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third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parties could reasonably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believe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that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 cannot </a:t>
            </a:r>
            <a:r>
              <a:rPr sz="2000" dirty="0">
                <a:latin typeface="Corbel" panose="020B0503020204020204" pitchFamily="34" charset="0"/>
                <a:cs typeface="Calibri"/>
              </a:rPr>
              <a:t>act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impartially based on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participant’s personal</a:t>
            </a:r>
            <a:r>
              <a:rPr sz="2000" spc="1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interests.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7877" y="2667000"/>
            <a:ext cx="967739" cy="96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5598" y="1175367"/>
            <a:ext cx="6553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ONFLICTS</a:t>
            </a: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 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OF INTEREST EXAMPLES</a:t>
            </a:r>
            <a:endParaRPr sz="3200" b="1" spc="-8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770" y="1918330"/>
            <a:ext cx="7236459" cy="220662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The investigator is related to a</a:t>
            </a:r>
            <a:r>
              <a:rPr sz="24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complainant.</a:t>
            </a:r>
          </a:p>
          <a:p>
            <a:pPr marL="12700" marR="268605">
              <a:lnSpc>
                <a:spcPts val="2590"/>
              </a:lnSpc>
              <a:spcBef>
                <a:spcPts val="144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decision-maker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has </a:t>
            </a:r>
            <a:r>
              <a:rPr sz="2400" dirty="0">
                <a:latin typeface="Corbel" panose="020B0503020204020204" pitchFamily="34" charset="0"/>
                <a:cs typeface="Calibri"/>
              </a:rPr>
              <a:t>an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outside business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relationship  </a:t>
            </a:r>
            <a:r>
              <a:rPr sz="2400" dirty="0">
                <a:latin typeface="Corbel" panose="020B0503020204020204" pitchFamily="34" charset="0"/>
                <a:cs typeface="Calibri"/>
              </a:rPr>
              <a:t>with a</a:t>
            </a:r>
            <a:r>
              <a:rPr sz="2400" spc="-25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respondent.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40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The Title IX Coordinator has been close family friends</a:t>
            </a:r>
            <a:r>
              <a:rPr sz="2400" spc="-13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with  the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since they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were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 children.</a:t>
            </a:r>
            <a:endParaRPr sz="24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8415" y="736033"/>
            <a:ext cx="664654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R</a:t>
            </a:r>
            <a:r>
              <a:rPr lang="en-US"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ECUSAL</a:t>
            </a:r>
            <a:r>
              <a:rPr sz="3200" b="1" spc="-180" dirty="0">
                <a:solidFill>
                  <a:srgbClr val="2583C5"/>
                </a:solidFill>
                <a:latin typeface="Corbel" panose="020B0503020204020204" pitchFamily="34" charset="0"/>
              </a:rPr>
              <a:t> </a:t>
            </a:r>
            <a:r>
              <a:rPr sz="3200" b="1" spc="-60" dirty="0">
                <a:solidFill>
                  <a:srgbClr val="2583C5"/>
                </a:solidFill>
                <a:latin typeface="Corbel" panose="020B0503020204020204" pitchFamily="34" charset="0"/>
              </a:rPr>
              <a:t>B</a:t>
            </a:r>
            <a:r>
              <a:rPr lang="en-US" sz="3200" b="1" spc="-60" dirty="0">
                <a:solidFill>
                  <a:srgbClr val="2583C5"/>
                </a:solidFill>
                <a:latin typeface="Corbel" panose="020B0503020204020204" pitchFamily="34" charset="0"/>
              </a:rPr>
              <a:t>ASED </a:t>
            </a:r>
            <a:r>
              <a:rPr lang="en-US" sz="3200" b="1" spc="-200" dirty="0">
                <a:solidFill>
                  <a:srgbClr val="2583C5"/>
                </a:solidFill>
                <a:latin typeface="Corbel" panose="020B0503020204020204" pitchFamily="34" charset="0"/>
              </a:rPr>
              <a:t>ON A </a:t>
            </a:r>
            <a:r>
              <a:rPr sz="3200" b="1" spc="-155" dirty="0">
                <a:solidFill>
                  <a:srgbClr val="2583C5"/>
                </a:solidFill>
                <a:latin typeface="Corbel" panose="020B0503020204020204" pitchFamily="34" charset="0"/>
              </a:rPr>
              <a:t> </a:t>
            </a: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ONFLICT </a:t>
            </a:r>
            <a:b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</a:b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OF INTEREST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9828" y="2021535"/>
            <a:ext cx="7459980" cy="30719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When does a conflict of interest disqualify a person from participating in the Title IX Grievance Process?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Objective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test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20" dirty="0">
                <a:latin typeface="Corbel" panose="020B0503020204020204" pitchFamily="34" charset="0"/>
                <a:cs typeface="Calibri"/>
              </a:rPr>
              <a:t>Would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reasonable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 believe,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based on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facts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at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issue </a:t>
            </a:r>
            <a:r>
              <a:rPr sz="2000" dirty="0">
                <a:latin typeface="Corbel" panose="020B0503020204020204" pitchFamily="34" charset="0"/>
                <a:cs typeface="Calibri"/>
              </a:rPr>
              <a:t>and  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participant’s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personal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interests,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that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 in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Title IX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process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can </a:t>
            </a:r>
            <a:r>
              <a:rPr sz="2000" dirty="0">
                <a:latin typeface="Corbel" panose="020B0503020204020204" pitchFamily="34" charset="0"/>
                <a:cs typeface="Calibri"/>
              </a:rPr>
              <a:t>act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impartially?</a:t>
            </a:r>
            <a:endParaRPr lang="en-US" sz="2000" spc="-5" dirty="0">
              <a:latin typeface="Corbel" panose="020B0503020204020204" pitchFamily="34" charset="0"/>
              <a:cs typeface="Calibri"/>
            </a:endParaRPr>
          </a:p>
          <a:p>
            <a:pPr marL="922020" marR="5080" lvl="1" indent="-342900">
              <a:lnSpc>
                <a:spcPts val="2160"/>
              </a:lnSpc>
              <a:spcBef>
                <a:spcPts val="455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How do you think people will react to your participation?</a:t>
            </a:r>
          </a:p>
          <a:p>
            <a:pPr marL="922020" marR="5080" lvl="1" indent="-342900">
              <a:lnSpc>
                <a:spcPts val="2160"/>
              </a:lnSpc>
              <a:spcBef>
                <a:spcPts val="455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How would you react to someone else’s participation if they had the same conflict?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94889" y="1174579"/>
            <a:ext cx="8746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B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IAS</a:t>
            </a:r>
            <a:endParaRPr sz="3200" b="1" spc="-7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6620" y="2012884"/>
            <a:ext cx="7350759" cy="303352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What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is</a:t>
            </a:r>
            <a:r>
              <a:rPr sz="24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bias?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20" dirty="0">
                <a:latin typeface="Corbel" panose="020B0503020204020204" pitchFamily="34" charset="0"/>
                <a:cs typeface="Calibri"/>
              </a:rPr>
              <a:t>Favorable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unfavorable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inclination 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preconceived</a:t>
            </a:r>
            <a:r>
              <a:rPr sz="2000" spc="4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opinion.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Bias can be general or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specific.</a:t>
            </a: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0" dirty="0">
                <a:latin typeface="Corbel" panose="020B0503020204020204" pitchFamily="34" charset="0"/>
                <a:cs typeface="Calibri"/>
              </a:rPr>
              <a:t>General</a:t>
            </a:r>
            <a:r>
              <a:rPr sz="2000" spc="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bias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647065" lvl="1" indent="-342900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Bias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spc="-25" dirty="0">
                <a:latin typeface="Corbel" panose="020B0503020204020204" pitchFamily="34" charset="0"/>
                <a:cs typeface="Calibri"/>
              </a:rPr>
              <a:t>favor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complainants or respondents</a:t>
            </a:r>
            <a:r>
              <a:rPr sz="2000" spc="3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generally.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284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400" dirty="0">
                <a:latin typeface="Corbel" panose="020B0503020204020204" pitchFamily="34" charset="0"/>
                <a:cs typeface="Calibri"/>
              </a:rPr>
              <a:t>Specific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bias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647700" marR="5080" lvl="1" indent="-342900">
              <a:lnSpc>
                <a:spcPts val="2160"/>
              </a:lnSpc>
              <a:spcBef>
                <a:spcPts val="66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Bias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spc="-25" dirty="0">
                <a:latin typeface="Corbel" panose="020B0503020204020204" pitchFamily="34" charset="0"/>
                <a:cs typeface="Calibri"/>
              </a:rPr>
              <a:t>favor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 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specific  case.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8586" y="1175607"/>
            <a:ext cx="459181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HECKING AGAINST BIAS</a:t>
            </a:r>
            <a:endParaRPr sz="3200" b="1" spc="-7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88859" cy="34592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Bias can be</a:t>
            </a:r>
            <a:r>
              <a:rPr sz="2400" spc="-5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implicit.</a:t>
            </a:r>
          </a:p>
          <a:p>
            <a:pPr marL="464820" marR="208915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Our attitudes, beliefs, and stereotypes might occur in an unconscious manner</a:t>
            </a:r>
          </a:p>
          <a:p>
            <a:pPr marL="464820" marR="208915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5" dirty="0">
                <a:latin typeface="Corbel" panose="020B0503020204020204" pitchFamily="34" charset="0"/>
                <a:cs typeface="Calibri"/>
              </a:rPr>
              <a:t>All participants in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Title IX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process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need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dirty="0">
                <a:latin typeface="Corbel" panose="020B0503020204020204" pitchFamily="34" charset="0"/>
                <a:cs typeface="Calibri"/>
              </a:rPr>
              <a:t>be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cognizant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what 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they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are </a:t>
            </a:r>
            <a:r>
              <a:rPr sz="2000" dirty="0">
                <a:latin typeface="Corbel" panose="020B0503020204020204" pitchFamily="34" charset="0"/>
                <a:cs typeface="Calibri"/>
              </a:rPr>
              <a:t>thinking/feeling, and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why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they think/feel that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0" dirty="0">
                <a:latin typeface="Corbel" panose="020B0503020204020204" pitchFamily="34" charset="0"/>
                <a:cs typeface="Calibri"/>
              </a:rPr>
              <a:t>way.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3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5" dirty="0">
                <a:latin typeface="Corbel" panose="020B0503020204020204" pitchFamily="34" charset="0"/>
                <a:cs typeface="Calibri"/>
              </a:rPr>
              <a:t>Listen to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opinions of</a:t>
            </a:r>
            <a:r>
              <a:rPr sz="2000" spc="1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others.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400" spc="-5" dirty="0">
                <a:latin typeface="Corbel" panose="020B0503020204020204" pitchFamily="34" charset="0"/>
                <a:cs typeface="Calibri"/>
              </a:rPr>
              <a:t>The outcome should be based on </a:t>
            </a:r>
            <a:r>
              <a:rPr sz="2400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facts of </a:t>
            </a:r>
            <a:r>
              <a:rPr sz="2400" dirty="0">
                <a:latin typeface="Corbel" panose="020B0503020204020204" pitchFamily="34" charset="0"/>
                <a:cs typeface="Calibri"/>
              </a:rPr>
              <a:t>the</a:t>
            </a:r>
            <a:r>
              <a:rPr sz="2400" spc="-4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case.</a:t>
            </a: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Not 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preconceived beliefs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dirty="0">
                <a:latin typeface="Corbel" panose="020B0503020204020204" pitchFamily="34" charset="0"/>
                <a:cs typeface="Calibri"/>
              </a:rPr>
              <a:t>an </a:t>
            </a:r>
            <a:r>
              <a:rPr sz="2000" spc="-30" dirty="0">
                <a:latin typeface="Corbel" panose="020B0503020204020204" pitchFamily="34" charset="0"/>
                <a:cs typeface="Calibri"/>
              </a:rPr>
              <a:t>investigator,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decision-maker,</a:t>
            </a:r>
            <a:r>
              <a:rPr sz="2000" spc="12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etc.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8600" y="5581202"/>
            <a:ext cx="838200" cy="671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0237" y="1159762"/>
            <a:ext cx="34010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2583C5"/>
                </a:solidFill>
                <a:latin typeface="Corbel" panose="020B0503020204020204" pitchFamily="34" charset="0"/>
              </a:rPr>
              <a:t>B</a:t>
            </a:r>
            <a:r>
              <a:rPr lang="en-US" sz="3200" b="1" spc="-55" dirty="0">
                <a:solidFill>
                  <a:srgbClr val="2583C5"/>
                </a:solidFill>
                <a:latin typeface="Corbel" panose="020B0503020204020204" pitchFamily="34" charset="0"/>
              </a:rPr>
              <a:t>IAS EXAMPLES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261" y="1981200"/>
            <a:ext cx="7319009" cy="340798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General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464820" marR="442595" indent="-342900" algn="just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An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investigator’s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sibling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was previously falsely </a:t>
            </a:r>
            <a:r>
              <a:rPr sz="2000" dirty="0">
                <a:latin typeface="Corbel" panose="020B0503020204020204" pitchFamily="34" charset="0"/>
                <a:cs typeface="Calibri"/>
              </a:rPr>
              <a:t>accused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sexual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harassment.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investigator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thinks that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most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complainants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are  </a:t>
            </a:r>
            <a:r>
              <a:rPr sz="2000" dirty="0">
                <a:latin typeface="Corbel" panose="020B0503020204020204" pitchFamily="34" charset="0"/>
                <a:cs typeface="Calibri"/>
              </a:rPr>
              <a:t>making things</a:t>
            </a:r>
            <a:r>
              <a:rPr sz="20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000" dirty="0">
                <a:latin typeface="Corbel" panose="020B0503020204020204" pitchFamily="34" charset="0"/>
                <a:cs typeface="Calibri"/>
              </a:rPr>
              <a:t>up.</a:t>
            </a:r>
          </a:p>
          <a:p>
            <a:pPr marL="464185" indent="-342900" algn="just">
              <a:lnSpc>
                <a:spcPct val="100000"/>
              </a:lnSpc>
              <a:spcBef>
                <a:spcPts val="33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Racial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sz="20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Specific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decision-maker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previously received </a:t>
            </a:r>
            <a:r>
              <a:rPr sz="2000" dirty="0">
                <a:latin typeface="Corbel" panose="020B0503020204020204" pitchFamily="34" charset="0"/>
                <a:cs typeface="Calibri"/>
              </a:rPr>
              <a:t>a bad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evaluation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by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superior  </a:t>
            </a:r>
            <a:r>
              <a:rPr sz="2000" dirty="0">
                <a:latin typeface="Corbel" panose="020B0503020204020204" pitchFamily="34" charset="0"/>
                <a:cs typeface="Calibri"/>
              </a:rPr>
              <a:t>who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 now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Title IX </a:t>
            </a:r>
            <a:r>
              <a:rPr sz="2000" spc="-45" dirty="0">
                <a:latin typeface="Corbel" panose="020B0503020204020204" pitchFamily="34" charset="0"/>
                <a:cs typeface="Calibri"/>
              </a:rPr>
              <a:t>matter.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decision-maker 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does </a:t>
            </a:r>
            <a:r>
              <a:rPr sz="2000" dirty="0">
                <a:latin typeface="Corbel" panose="020B0503020204020204" pitchFamily="34" charset="0"/>
                <a:cs typeface="Calibri"/>
              </a:rPr>
              <a:t>not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like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because of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bad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review </a:t>
            </a:r>
            <a:r>
              <a:rPr sz="2000" dirty="0">
                <a:latin typeface="Corbel" panose="020B0503020204020204" pitchFamily="34" charset="0"/>
                <a:cs typeface="Calibri"/>
              </a:rPr>
              <a:t>and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“out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get</a:t>
            </a:r>
            <a:r>
              <a:rPr sz="200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35" dirty="0">
                <a:latin typeface="Corbel" panose="020B0503020204020204" pitchFamily="34" charset="0"/>
                <a:cs typeface="Calibri"/>
              </a:rPr>
              <a:t>him.”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0" y="1101788"/>
            <a:ext cx="4724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I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MPARTIALITY </a:t>
            </a:r>
            <a:endParaRPr sz="3200" b="1" spc="-6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084" y="2054197"/>
            <a:ext cx="7309484" cy="106631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lang="en-US" sz="2000" spc="-10" dirty="0">
                <a:latin typeface="Corbel" panose="020B0503020204020204" pitchFamily="34" charset="0"/>
                <a:cs typeface="Calibri"/>
              </a:rPr>
              <a:t>Each side has an equal opportunity to present evidence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A respondent is innocent until proven guilty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lang="en-US" sz="2000" dirty="0">
                <a:latin typeface="Corbel" panose="020B0503020204020204" pitchFamily="34" charset="0"/>
                <a:cs typeface="Calibri"/>
              </a:rPr>
              <a:t>You are not an advocate for either side.</a:t>
            </a:r>
            <a:endParaRPr sz="18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4172084"/>
            <a:ext cx="2176271" cy="1170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2024 - PETRARCA, GLEASON, BOYLE &amp; IZZO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26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6" y="2675115"/>
            <a:ext cx="6327140" cy="2306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ts val="3000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Districts </a:t>
            </a:r>
            <a:r>
              <a:rPr sz="2400" spc="-30" dirty="0">
                <a:latin typeface="Calibri"/>
                <a:cs typeface="Calibri"/>
              </a:rPr>
              <a:t>are required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adopt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formal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grievance  process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65" dirty="0">
                <a:latin typeface="Calibri"/>
                <a:cs typeface="Calibri"/>
              </a:rPr>
              <a:t>investigate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5" dirty="0">
                <a:latin typeface="Calibri"/>
                <a:cs typeface="Calibri"/>
              </a:rPr>
              <a:t>resolve </a:t>
            </a:r>
            <a:r>
              <a:rPr sz="2400" spc="-30" dirty="0">
                <a:latin typeface="Calibri"/>
                <a:cs typeface="Calibri"/>
              </a:rPr>
              <a:t>complaints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lang="en-US" sz="2400" spc="-30" dirty="0">
                <a:latin typeface="Calibri"/>
                <a:cs typeface="Calibri"/>
              </a:rPr>
              <a:t>sex-based harassment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 Title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IX.</a:t>
            </a:r>
            <a:endParaRPr sz="2400" dirty="0">
              <a:latin typeface="Calibri"/>
              <a:cs typeface="Calibri"/>
            </a:endParaRPr>
          </a:p>
          <a:p>
            <a:pPr marL="354965" marR="55244" indent="-342900">
              <a:lnSpc>
                <a:spcPts val="3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400" spc="-35" dirty="0">
                <a:latin typeface="Calibri"/>
                <a:cs typeface="Calibri"/>
              </a:rPr>
              <a:t>August 1, 2024 – Any complaint can be investigated through the grievance process (not just a formal complaint)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2D8E572-9B83-AAA8-9474-F33AAC936F5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605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8083" y="4325111"/>
            <a:ext cx="5349240" cy="0"/>
          </a:xfrm>
          <a:custGeom>
            <a:avLst/>
            <a:gdLst/>
            <a:ahLst/>
            <a:cxnLst/>
            <a:rect l="l" t="t" r="r" b="b"/>
            <a:pathLst>
              <a:path w="5349240">
                <a:moveTo>
                  <a:pt x="0" y="0"/>
                </a:moveTo>
                <a:lnTo>
                  <a:pt x="534924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8083" y="906680"/>
            <a:ext cx="5349240" cy="58766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0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TITLE IX TRAINING</a:t>
            </a: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PART IV:  INFORMAL RESOLUTION</a:t>
            </a: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JUNE, 2024</a:t>
            </a:r>
            <a:b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BY: </a:t>
            </a: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PETRARCA,gleason,</a:t>
            </a: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boyle &amp; izzo, LLC</a:t>
            </a: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7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WWW.petrarcagleason.COM</a:t>
            </a:r>
            <a:br>
              <a:rPr kumimoji="0" lang="en-US" sz="17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992" y="1612391"/>
            <a:ext cx="1825751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7" name="object 7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8A617-EC6B-18D2-D072-278B6E4980D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4201" y="1043875"/>
            <a:ext cx="4396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latin typeface="Calibri"/>
                <a:cs typeface="Calibri"/>
              </a:rPr>
              <a:t>INFORMAL</a:t>
            </a:r>
            <a:r>
              <a:rPr b="0" spc="-365" dirty="0">
                <a:latin typeface="Calibri"/>
                <a:cs typeface="Calibri"/>
              </a:rPr>
              <a:t> </a:t>
            </a:r>
            <a:r>
              <a:rPr b="0" spc="-65" dirty="0">
                <a:latin typeface="Calibri"/>
                <a:cs typeface="Calibri"/>
              </a:rPr>
              <a:t>RESOLUTION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3000" y="1773967"/>
            <a:ext cx="4506595" cy="410689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20" dirty="0">
                <a:latin typeface="Calibri"/>
                <a:cs typeface="Calibri"/>
              </a:rPr>
              <a:t>After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Complaint </a:t>
            </a:r>
            <a:r>
              <a:rPr sz="2400" spc="-5" dirty="0">
                <a:latin typeface="Calibri"/>
                <a:cs typeface="Calibri"/>
              </a:rPr>
              <a:t>of Title IX  </a:t>
            </a:r>
            <a:r>
              <a:rPr lang="en-US" sz="2400" spc="-30" dirty="0">
                <a:latin typeface="Calibri"/>
                <a:cs typeface="Calibri"/>
              </a:rPr>
              <a:t>sex-based harassment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been </a:t>
            </a:r>
            <a:r>
              <a:rPr sz="2400" spc="-5" dirty="0">
                <a:latin typeface="Calibri"/>
                <a:cs typeface="Calibri"/>
              </a:rPr>
              <a:t>filed,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b="1" spc="-35" dirty="0">
                <a:latin typeface="Calibri"/>
                <a:cs typeface="Calibri"/>
              </a:rPr>
              <a:t>may </a:t>
            </a:r>
            <a:r>
              <a:rPr sz="2400" spc="-50" dirty="0">
                <a:latin typeface="Calibri"/>
                <a:cs typeface="Calibri"/>
              </a:rPr>
              <a:t>offer </a:t>
            </a:r>
            <a:r>
              <a:rPr sz="2400" dirty="0">
                <a:latin typeface="Calibri"/>
                <a:cs typeface="Calibri"/>
              </a:rPr>
              <a:t>the parties an  </a:t>
            </a:r>
            <a:r>
              <a:rPr sz="2400" spc="-30" dirty="0">
                <a:latin typeface="Calibri"/>
                <a:cs typeface="Calibri"/>
              </a:rPr>
              <a:t>informal process,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5" dirty="0">
                <a:latin typeface="Calibri"/>
                <a:cs typeface="Calibri"/>
              </a:rPr>
              <a:t>mediation, 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35" dirty="0">
                <a:latin typeface="Calibri"/>
                <a:cs typeface="Calibri"/>
              </a:rPr>
              <a:t>resolve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Complaint.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Otherwise,  the </a:t>
            </a:r>
            <a:r>
              <a:rPr sz="2400" spc="-35" dirty="0">
                <a:latin typeface="Calibri"/>
                <a:cs typeface="Calibri"/>
              </a:rPr>
              <a:t>“default”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5" dirty="0">
                <a:latin typeface="Calibri"/>
                <a:cs typeface="Calibri"/>
              </a:rPr>
              <a:t>regulations 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0" dirty="0">
                <a:latin typeface="Calibri"/>
                <a:cs typeface="Calibri"/>
              </a:rPr>
              <a:t>investigation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0" dirty="0">
                <a:latin typeface="Calibri"/>
                <a:cs typeface="Calibri"/>
              </a:rPr>
              <a:t>adjudication </a:t>
            </a:r>
            <a:r>
              <a:rPr sz="2400" spc="-20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Complaint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grievance  process</a:t>
            </a:r>
            <a:endParaRPr lang="en-US" sz="2400" spc="-2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b="1" spc="-20" dirty="0">
                <a:latin typeface="Calibri"/>
                <a:cs typeface="Calibri"/>
              </a:rPr>
              <a:t>NEW REGULATIONS ALLOW INFORMAL RESOLUTION OF ALL COMPLAINTS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5228" y="2610611"/>
            <a:ext cx="2351531" cy="208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871547" y="6580243"/>
            <a:ext cx="332676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PETRARCA, GLEASON, BOYLE &amp; IZZO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LLC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7C21EB-A17E-DCFC-E364-A91C8CC919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1741" y="1043875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latin typeface="Calibri"/>
                <a:cs typeface="Calibri"/>
              </a:rPr>
              <a:t>INFORMAL </a:t>
            </a:r>
            <a:r>
              <a:rPr b="0" spc="-60" dirty="0">
                <a:latin typeface="Calibri"/>
                <a:cs typeface="Calibri"/>
              </a:rPr>
              <a:t>RESOLUTION</a:t>
            </a:r>
            <a:r>
              <a:rPr b="0" spc="-505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(cont.)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1547" y="6580243"/>
            <a:ext cx="332676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lang="en-US"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lang="en-US"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lang="en-US"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PETRARCA, GLEASON, BOYLE &amp; IZZO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, LLC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447" y="1819316"/>
            <a:ext cx="711136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Informal Resolution </a:t>
            </a:r>
            <a:r>
              <a:rPr sz="2400" spc="-4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50" dirty="0">
                <a:latin typeface="Calibri"/>
                <a:cs typeface="Calibri"/>
              </a:rPr>
              <a:t>offered </a:t>
            </a:r>
            <a:r>
              <a:rPr lang="en-US" sz="2400" spc="-5" dirty="0">
                <a:latin typeface="Calibri"/>
                <a:cs typeface="Calibri"/>
              </a:rPr>
              <a:t>with every complaint</a:t>
            </a:r>
            <a:endParaRPr sz="2400" dirty="0">
              <a:latin typeface="Calibri"/>
              <a:cs typeface="Calibri"/>
            </a:endParaRPr>
          </a:p>
          <a:p>
            <a:pPr marL="355600" marR="10922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spc="-25" dirty="0">
                <a:latin typeface="Calibri"/>
                <a:cs typeface="Calibri"/>
              </a:rPr>
              <a:t>cannot </a:t>
            </a:r>
            <a:r>
              <a:rPr sz="2400" spc="-35" dirty="0">
                <a:latin typeface="Calibri"/>
                <a:cs typeface="Calibri"/>
              </a:rPr>
              <a:t>require </a:t>
            </a:r>
            <a:r>
              <a:rPr sz="2400" dirty="0">
                <a:latin typeface="Calibri"/>
                <a:cs typeface="Calibri"/>
              </a:rPr>
              <a:t>the parties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participate</a:t>
            </a:r>
            <a:r>
              <a:rPr sz="2400" spc="-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 lieu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formal grievance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process.</a:t>
            </a:r>
            <a:endParaRPr sz="2400" dirty="0">
              <a:latin typeface="Calibri"/>
              <a:cs typeface="Calibri"/>
            </a:endParaRPr>
          </a:p>
          <a:p>
            <a:pPr marL="354965" marR="170815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Informal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Resolution </a:t>
            </a:r>
            <a:r>
              <a:rPr sz="2400" spc="-40" dirty="0">
                <a:latin typeface="Calibri"/>
                <a:cs typeface="Calibri"/>
              </a:rPr>
              <a:t>may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occur</a:t>
            </a:r>
            <a:r>
              <a:rPr sz="2400" spc="-25" dirty="0">
                <a:latin typeface="Calibri"/>
                <a:cs typeface="Calibri"/>
              </a:rPr>
              <a:t> 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any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spc="-5" dirty="0">
                <a:latin typeface="Calibri"/>
                <a:cs typeface="Calibri"/>
              </a:rPr>
              <a:t>reaching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Determination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Formal  </a:t>
            </a:r>
            <a:r>
              <a:rPr sz="2400" spc="-20" dirty="0">
                <a:latin typeface="Calibri"/>
                <a:cs typeface="Calibri"/>
              </a:rPr>
              <a:t>Complaint.</a:t>
            </a:r>
            <a:endParaRPr lang="en-US" sz="2400" spc="-20" dirty="0">
              <a:latin typeface="Calibri"/>
              <a:cs typeface="Calibri"/>
            </a:endParaRPr>
          </a:p>
          <a:p>
            <a:pPr marL="354965" marR="170815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400" spc="-20" dirty="0">
                <a:latin typeface="Calibri"/>
                <a:cs typeface="Calibri"/>
              </a:rPr>
              <a:t>There cannot be an informal resolution in cases involving employee-student sex-based harassment.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62C3753-1D6F-AFD3-9711-5466B6DB27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1741" y="1043875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latin typeface="Calibri"/>
                <a:cs typeface="Calibri"/>
              </a:rPr>
              <a:t>INFORMAL </a:t>
            </a:r>
            <a:r>
              <a:rPr b="0" spc="-60" dirty="0">
                <a:latin typeface="Calibri"/>
                <a:cs typeface="Calibri"/>
              </a:rPr>
              <a:t>RESOLUTION</a:t>
            </a:r>
            <a:r>
              <a:rPr b="0" spc="-505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(cont.)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1547" y="6580243"/>
            <a:ext cx="332676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lang="en-US"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lang="en-US"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lang="en-US"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PETRARCA, GLEASON, BOYLE &amp; IZZO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, LLC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447" y="1829732"/>
            <a:ext cx="732663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20" dirty="0">
                <a:latin typeface="Calibri"/>
                <a:cs typeface="Calibri"/>
              </a:rPr>
              <a:t>Resolution </a:t>
            </a:r>
            <a:r>
              <a:rPr sz="2000" spc="-3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30" dirty="0">
                <a:latin typeface="Calibri"/>
                <a:cs typeface="Calibri"/>
              </a:rPr>
              <a:t>completed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reasonably </a:t>
            </a:r>
            <a:r>
              <a:rPr sz="2000" spc="-30" dirty="0">
                <a:latin typeface="Calibri"/>
                <a:cs typeface="Calibri"/>
              </a:rPr>
              <a:t>prompt </a:t>
            </a:r>
            <a:r>
              <a:rPr sz="2000" spc="-5" dirty="0">
                <a:latin typeface="Calibri"/>
                <a:cs typeface="Calibri"/>
              </a:rPr>
              <a:t>time  </a:t>
            </a:r>
            <a:r>
              <a:rPr sz="2000" spc="-30" dirty="0">
                <a:latin typeface="Calibri"/>
                <a:cs typeface="Calibri"/>
              </a:rPr>
              <a:t>frame.</a:t>
            </a:r>
            <a:endParaRPr sz="2000" dirty="0">
              <a:latin typeface="Calibri"/>
              <a:cs typeface="Calibri"/>
            </a:endParaRPr>
          </a:p>
          <a:p>
            <a:pPr marL="355600" marR="36195" indent="-343535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spc="-30" dirty="0">
                <a:latin typeface="Calibri"/>
                <a:cs typeface="Calibri"/>
              </a:rPr>
              <a:t>must obtain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65" dirty="0">
                <a:latin typeface="Calibri"/>
                <a:cs typeface="Calibri"/>
              </a:rPr>
              <a:t>voluntary, </a:t>
            </a:r>
            <a:r>
              <a:rPr sz="2000" spc="-30" dirty="0">
                <a:latin typeface="Calibri"/>
                <a:cs typeface="Calibri"/>
              </a:rPr>
              <a:t>written </a:t>
            </a:r>
            <a:r>
              <a:rPr sz="2000" spc="-15" dirty="0">
                <a:latin typeface="Calibri"/>
                <a:cs typeface="Calibri"/>
              </a:rPr>
              <a:t>consent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each party 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participate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Resolution.</a:t>
            </a:r>
            <a:endParaRPr sz="2000" dirty="0">
              <a:latin typeface="Calibri"/>
              <a:cs typeface="Calibri"/>
            </a:endParaRPr>
          </a:p>
          <a:p>
            <a:pPr marL="355600" marR="144145" indent="-343535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Any </a:t>
            </a:r>
            <a:r>
              <a:rPr sz="2000" dirty="0">
                <a:latin typeface="Calibri"/>
                <a:cs typeface="Calibri"/>
              </a:rPr>
              <a:t>party has the </a:t>
            </a:r>
            <a:r>
              <a:rPr sz="2000" spc="-15" dirty="0">
                <a:latin typeface="Calibri"/>
                <a:cs typeface="Calibri"/>
              </a:rPr>
              <a:t>right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withdraw from Informal </a:t>
            </a:r>
            <a:r>
              <a:rPr lang="en-US"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esolution 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any  </a:t>
            </a:r>
            <a:r>
              <a:rPr sz="2000" spc="-5" dirty="0">
                <a:latin typeface="Calibri"/>
                <a:cs typeface="Calibri"/>
              </a:rPr>
              <a:t>time prior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finalizing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354965" marR="23622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20" dirty="0">
                <a:latin typeface="Calibri"/>
                <a:cs typeface="Calibri"/>
              </a:rPr>
              <a:t>Resolution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35" dirty="0">
                <a:latin typeface="Calibri"/>
                <a:cs typeface="Calibri"/>
              </a:rPr>
              <a:t>attempted </a:t>
            </a:r>
            <a:r>
              <a:rPr sz="2000" dirty="0">
                <a:latin typeface="Calibri"/>
                <a:cs typeface="Calibri"/>
              </a:rPr>
              <a:t>and not </a:t>
            </a:r>
            <a:r>
              <a:rPr sz="2000" spc="-5" dirty="0">
                <a:latin typeface="Calibri"/>
                <a:cs typeface="Calibri"/>
              </a:rPr>
              <a:t>successful,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 </a:t>
            </a:r>
            <a:r>
              <a:rPr sz="2000" spc="-30" dirty="0">
                <a:latin typeface="Calibri"/>
                <a:cs typeface="Calibri"/>
              </a:rPr>
              <a:t>must complete </a:t>
            </a:r>
            <a:r>
              <a:rPr sz="2000" dirty="0">
                <a:latin typeface="Calibri"/>
                <a:cs typeface="Calibri"/>
              </a:rPr>
              <a:t>a full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adjudication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Complaint using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grievance</a:t>
            </a:r>
            <a:r>
              <a:rPr sz="2000" spc="-24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78CA44B-D349-846F-EA3A-97E756A4413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78150" marR="5080" indent="-1688464">
              <a:lnSpc>
                <a:spcPts val="3710"/>
              </a:lnSpc>
              <a:spcBef>
                <a:spcPts val="730"/>
              </a:spcBef>
            </a:pPr>
            <a:r>
              <a:rPr b="0" spc="-40" dirty="0">
                <a:latin typeface="Calibri"/>
                <a:cs typeface="Calibri"/>
              </a:rPr>
              <a:t>NOTICE </a:t>
            </a:r>
            <a:r>
              <a:rPr b="0" spc="-45" dirty="0">
                <a:latin typeface="Calibri"/>
                <a:cs typeface="Calibri"/>
              </a:rPr>
              <a:t>REGARDING</a:t>
            </a:r>
            <a:r>
              <a:rPr b="0" spc="-545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INFORMAL  </a:t>
            </a:r>
            <a:r>
              <a:rPr b="0" spc="-65" dirty="0">
                <a:latin typeface="Calibri"/>
                <a:cs typeface="Calibri"/>
              </a:rPr>
              <a:t>RESOLUTION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1447" y="1827192"/>
            <a:ext cx="7227570" cy="2652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marR="659130" indent="-635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The </a:t>
            </a:r>
            <a:r>
              <a:rPr sz="2200" spc="-35" dirty="0">
                <a:latin typeface="Calibri"/>
                <a:cs typeface="Calibri"/>
              </a:rPr>
              <a:t>written </a:t>
            </a:r>
            <a:r>
              <a:rPr sz="2200" spc="-5" dirty="0">
                <a:latin typeface="Calibri"/>
                <a:cs typeface="Calibri"/>
              </a:rPr>
              <a:t>notice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30" dirty="0">
                <a:latin typeface="Calibri"/>
                <a:cs typeface="Calibri"/>
              </a:rPr>
              <a:t>Formal Complaint </a:t>
            </a:r>
            <a:r>
              <a:rPr sz="2200" spc="-35" dirty="0">
                <a:latin typeface="Calibri"/>
                <a:cs typeface="Calibri"/>
              </a:rPr>
              <a:t>allegations </a:t>
            </a:r>
            <a:r>
              <a:rPr sz="2200" spc="-30" dirty="0">
                <a:latin typeface="Calibri"/>
                <a:cs typeface="Calibri"/>
              </a:rPr>
              <a:t>must  </a:t>
            </a:r>
            <a:r>
              <a:rPr sz="2200" spc="-35" dirty="0">
                <a:latin typeface="Calibri"/>
                <a:cs typeface="Calibri"/>
              </a:rPr>
              <a:t>include: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notice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availability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0" dirty="0">
                <a:latin typeface="Calibri"/>
                <a:cs typeface="Calibri"/>
              </a:rPr>
              <a:t>Informal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Resolution;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circumstances </a:t>
            </a:r>
            <a:r>
              <a:rPr sz="2000" spc="-5" dirty="0">
                <a:latin typeface="Calibri"/>
                <a:cs typeface="Calibri"/>
              </a:rPr>
              <a:t>in which </a:t>
            </a:r>
            <a:r>
              <a:rPr sz="2000" spc="-30" dirty="0">
                <a:latin typeface="Calibri"/>
                <a:cs typeface="Calibri"/>
              </a:rPr>
              <a:t>Informal Resolution </a:t>
            </a:r>
            <a:r>
              <a:rPr sz="2000" spc="-5" dirty="0">
                <a:latin typeface="Calibri"/>
                <a:cs typeface="Calibri"/>
              </a:rPr>
              <a:t>precludes resuming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Formal Complaint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arising </a:t>
            </a:r>
            <a:r>
              <a:rPr sz="2000" spc="-3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allegations;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right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withdraw 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time;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</a:p>
          <a:p>
            <a:pPr marL="355600" marR="179705" indent="-343535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consequences resulting </a:t>
            </a:r>
            <a:r>
              <a:rPr sz="2000" spc="-3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Resolution process, 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30" dirty="0">
                <a:latin typeface="Calibri"/>
                <a:cs typeface="Calibri"/>
              </a:rPr>
              <a:t>records </a:t>
            </a:r>
            <a:r>
              <a:rPr sz="2000" spc="-5" dirty="0">
                <a:latin typeface="Calibri"/>
                <a:cs typeface="Calibri"/>
              </a:rPr>
              <a:t>that 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30" dirty="0">
                <a:latin typeface="Calibri"/>
                <a:cs typeface="Calibri"/>
              </a:rPr>
              <a:t>maintained </a:t>
            </a:r>
            <a:r>
              <a:rPr sz="2000" spc="-5" dirty="0">
                <a:latin typeface="Calibri"/>
                <a:cs typeface="Calibri"/>
              </a:rPr>
              <a:t>or could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shared.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15512" y="4683252"/>
            <a:ext cx="1391411" cy="156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871547" y="6580243"/>
            <a:ext cx="332676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lang="en-US"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lang="en-US"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lang="en-US"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PETRARCA, GLEASON, BOYLE &amp; IZZO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, LLC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BEDBB5-3CC2-BA2C-0CE3-DE2B1C0EABE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45310" marR="5080" indent="43815">
              <a:lnSpc>
                <a:spcPts val="3710"/>
              </a:lnSpc>
              <a:spcBef>
                <a:spcPts val="730"/>
              </a:spcBef>
            </a:pPr>
            <a:r>
              <a:rPr b="0" spc="-20" dirty="0">
                <a:latin typeface="Calibri"/>
                <a:cs typeface="Calibri"/>
              </a:rPr>
              <a:t>WHO CAN </a:t>
            </a:r>
            <a:r>
              <a:rPr b="0" spc="-75" dirty="0">
                <a:latin typeface="Calibri"/>
                <a:cs typeface="Calibri"/>
              </a:rPr>
              <a:t>FACILITATEAN  </a:t>
            </a:r>
            <a:r>
              <a:rPr b="0" spc="-45" dirty="0">
                <a:latin typeface="Calibri"/>
                <a:cs typeface="Calibri"/>
              </a:rPr>
              <a:t>INFORMAL</a:t>
            </a:r>
            <a:r>
              <a:rPr b="0" spc="-375" dirty="0">
                <a:latin typeface="Calibri"/>
                <a:cs typeface="Calibri"/>
              </a:rPr>
              <a:t> </a:t>
            </a:r>
            <a:r>
              <a:rPr b="0" spc="-60" dirty="0">
                <a:latin typeface="Calibri"/>
                <a:cs typeface="Calibri"/>
              </a:rPr>
              <a:t>RESOLUTION?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1547" y="6580243"/>
            <a:ext cx="332676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lang="en-US"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lang="en-US"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lang="en-US"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PETRARCA, GLEASON, BOYLE &amp; IZZO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, LLC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447" y="1769770"/>
            <a:ext cx="7255509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6995" indent="-343535">
              <a:lnSpc>
                <a:spcPct val="114999"/>
              </a:lnSpc>
              <a:spcBef>
                <a:spcPts val="9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person facilitating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</a:t>
            </a:r>
            <a:r>
              <a:rPr sz="2000" spc="-3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45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35" dirty="0">
                <a:latin typeface="Calibri"/>
                <a:cs typeface="Calibri"/>
              </a:rPr>
              <a:t>interest,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a bias </a:t>
            </a:r>
            <a:r>
              <a:rPr sz="2000" spc="-3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spc="-5" dirty="0">
                <a:latin typeface="Calibri"/>
                <a:cs typeface="Calibri"/>
              </a:rPr>
              <a:t>complainants or  </a:t>
            </a:r>
            <a:r>
              <a:rPr sz="2000" spc="-15" dirty="0">
                <a:latin typeface="Calibri"/>
                <a:cs typeface="Calibri"/>
              </a:rPr>
              <a:t>respondents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30" dirty="0">
                <a:latin typeface="Calibri"/>
                <a:cs typeface="Calibri"/>
              </a:rPr>
              <a:t>general,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participating </a:t>
            </a:r>
            <a:r>
              <a:rPr sz="2000" spc="-15" dirty="0">
                <a:latin typeface="Calibri"/>
                <a:cs typeface="Calibri"/>
              </a:rPr>
              <a:t>complainant </a:t>
            </a:r>
            <a:r>
              <a:rPr sz="2000" spc="-5" dirty="0">
                <a:latin typeface="Calibri"/>
                <a:cs typeface="Calibri"/>
              </a:rPr>
              <a:t>or  </a:t>
            </a:r>
            <a:r>
              <a:rPr sz="2000" spc="-20" dirty="0">
                <a:latin typeface="Calibri"/>
                <a:cs typeface="Calibri"/>
              </a:rPr>
              <a:t>respondent.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14999"/>
              </a:lnSpc>
              <a:spcBef>
                <a:spcPts val="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person facilitating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</a:t>
            </a:r>
            <a:r>
              <a:rPr sz="2000" spc="-30" dirty="0">
                <a:latin typeface="Calibri"/>
                <a:cs typeface="Calibri"/>
              </a:rPr>
              <a:t>must receive </a:t>
            </a:r>
            <a:r>
              <a:rPr sz="2000" spc="-5" dirty="0">
                <a:latin typeface="Calibri"/>
                <a:cs typeface="Calibri"/>
              </a:rPr>
              <a:t>training 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definitions of Title IX </a:t>
            </a:r>
            <a:r>
              <a:rPr lang="en-US" sz="2000" spc="-35" dirty="0">
                <a:latin typeface="Calibri"/>
                <a:cs typeface="Calibri"/>
              </a:rPr>
              <a:t>sex-based harassment</a:t>
            </a:r>
            <a:r>
              <a:rPr sz="2000" spc="-3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scope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35" dirty="0">
                <a:latin typeface="Calibri"/>
                <a:cs typeface="Calibri"/>
              </a:rPr>
              <a:t>District’s </a:t>
            </a:r>
            <a:r>
              <a:rPr sz="2000" spc="-5" dirty="0">
                <a:latin typeface="Calibri"/>
                <a:cs typeface="Calibri"/>
              </a:rPr>
              <a:t>education </a:t>
            </a:r>
            <a:r>
              <a:rPr sz="2000" spc="-35" dirty="0">
                <a:latin typeface="Calibri"/>
                <a:cs typeface="Calibri"/>
              </a:rPr>
              <a:t>program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50" dirty="0">
                <a:latin typeface="Calibri"/>
                <a:cs typeface="Calibri"/>
              </a:rPr>
              <a:t>activity,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conduct 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</a:t>
            </a:r>
            <a:r>
              <a:rPr sz="2000" spc="-35" dirty="0">
                <a:latin typeface="Calibri"/>
                <a:cs typeface="Calibri"/>
              </a:rPr>
              <a:t>process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serve </a:t>
            </a:r>
            <a:r>
              <a:rPr sz="2000" spc="-45" dirty="0">
                <a:latin typeface="Calibri"/>
                <a:cs typeface="Calibri"/>
              </a:rPr>
              <a:t>impartially,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30" dirty="0">
                <a:latin typeface="Calibri"/>
                <a:cs typeface="Calibri"/>
              </a:rPr>
              <a:t>avoiding </a:t>
            </a:r>
            <a:r>
              <a:rPr sz="2000" spc="-15" dirty="0">
                <a:latin typeface="Calibri"/>
                <a:cs typeface="Calibri"/>
              </a:rPr>
              <a:t>prejudgment, 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40" dirty="0">
                <a:latin typeface="Calibri"/>
                <a:cs typeface="Calibri"/>
              </a:rPr>
              <a:t>interest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bias.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8C9E6B-7290-3D30-F5A2-D102207FB61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14120" marR="5080" indent="675005">
              <a:lnSpc>
                <a:spcPts val="3710"/>
              </a:lnSpc>
              <a:spcBef>
                <a:spcPts val="730"/>
              </a:spcBef>
            </a:pPr>
            <a:r>
              <a:rPr b="0" spc="-20" dirty="0">
                <a:latin typeface="Calibri"/>
                <a:cs typeface="Calibri"/>
              </a:rPr>
              <a:t>WHO CAN </a:t>
            </a:r>
            <a:r>
              <a:rPr b="0" spc="-100" dirty="0">
                <a:latin typeface="Calibri"/>
                <a:cs typeface="Calibri"/>
              </a:rPr>
              <a:t>FACILITATE </a:t>
            </a:r>
            <a:r>
              <a:rPr b="0" spc="-45" dirty="0">
                <a:latin typeface="Calibri"/>
                <a:cs typeface="Calibri"/>
              </a:rPr>
              <a:t>AN  INFORMAL </a:t>
            </a:r>
            <a:r>
              <a:rPr b="0" spc="-60" dirty="0">
                <a:latin typeface="Calibri"/>
                <a:cs typeface="Calibri"/>
              </a:rPr>
              <a:t>RESOLUTION?</a:t>
            </a:r>
            <a:r>
              <a:rPr b="0" spc="-520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(cont.)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1" y="1787949"/>
            <a:ext cx="4528185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person </a:t>
            </a:r>
            <a:r>
              <a:rPr sz="2400" spc="-25" dirty="0">
                <a:latin typeface="Calibri"/>
                <a:cs typeface="Calibri"/>
              </a:rPr>
              <a:t>facilitating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Informal  </a:t>
            </a:r>
            <a:r>
              <a:rPr sz="2400" spc="-30" dirty="0">
                <a:latin typeface="Calibri"/>
                <a:cs typeface="Calibri"/>
              </a:rPr>
              <a:t>Resolution </a:t>
            </a:r>
            <a:r>
              <a:rPr sz="2400" spc="-4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not 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 </a:t>
            </a:r>
            <a:r>
              <a:rPr sz="2400" spc="-30" dirty="0">
                <a:latin typeface="Calibri"/>
                <a:cs typeface="Calibri"/>
              </a:rPr>
              <a:t>person </a:t>
            </a:r>
            <a:r>
              <a:rPr sz="2400" dirty="0">
                <a:latin typeface="Calibri"/>
                <a:cs typeface="Calibri"/>
              </a:rPr>
              <a:t>who will act as the  </a:t>
            </a:r>
            <a:r>
              <a:rPr sz="2400" spc="-90" dirty="0">
                <a:latin typeface="Calibri"/>
                <a:cs typeface="Calibri"/>
              </a:rPr>
              <a:t>investigator, </a:t>
            </a:r>
            <a:r>
              <a:rPr sz="2400" spc="-5" dirty="0">
                <a:latin typeface="Calibri"/>
                <a:cs typeface="Calibri"/>
              </a:rPr>
              <a:t>decision </a:t>
            </a:r>
            <a:r>
              <a:rPr sz="2400" spc="-35" dirty="0">
                <a:latin typeface="Calibri"/>
                <a:cs typeface="Calibri"/>
              </a:rPr>
              <a:t>maker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appeal  </a:t>
            </a:r>
            <a:r>
              <a:rPr sz="2400" spc="-5" dirty="0">
                <a:latin typeface="Calibri"/>
                <a:cs typeface="Calibri"/>
              </a:rPr>
              <a:t>decision </a:t>
            </a:r>
            <a:r>
              <a:rPr sz="2400" spc="-65" dirty="0">
                <a:latin typeface="Calibri"/>
                <a:cs typeface="Calibri"/>
              </a:rPr>
              <a:t>maker </a:t>
            </a:r>
            <a:r>
              <a:rPr sz="2400" spc="-20" dirty="0">
                <a:latin typeface="Calibri"/>
                <a:cs typeface="Calibri"/>
              </a:rPr>
              <a:t>in </a:t>
            </a:r>
            <a:r>
              <a:rPr sz="2400" spc="-30" dirty="0">
                <a:latin typeface="Calibri"/>
                <a:cs typeface="Calibri"/>
              </a:rPr>
              <a:t>the </a:t>
            </a:r>
            <a:r>
              <a:rPr sz="2400" spc="-60" dirty="0">
                <a:latin typeface="Calibri"/>
                <a:cs typeface="Calibri"/>
              </a:rPr>
              <a:t>grievance  </a:t>
            </a:r>
            <a:r>
              <a:rPr sz="2400" spc="-70" dirty="0">
                <a:latin typeface="Calibri"/>
                <a:cs typeface="Calibri"/>
              </a:rPr>
              <a:t>process.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02782" y="1903222"/>
            <a:ext cx="2378075" cy="3496310"/>
            <a:chOff x="6002782" y="1903222"/>
            <a:chExt cx="2378075" cy="3496310"/>
          </a:xfrm>
        </p:grpSpPr>
        <p:sp>
          <p:nvSpPr>
            <p:cNvPr id="9" name="object 9"/>
            <p:cNvSpPr/>
            <p:nvPr/>
          </p:nvSpPr>
          <p:spPr>
            <a:xfrm>
              <a:off x="6015228" y="2561844"/>
              <a:ext cx="2139683" cy="2214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9132" y="1909572"/>
              <a:ext cx="2365375" cy="3483610"/>
            </a:xfrm>
            <a:custGeom>
              <a:avLst/>
              <a:gdLst/>
              <a:ahLst/>
              <a:cxnLst/>
              <a:rect l="l" t="t" r="r" b="b"/>
              <a:pathLst>
                <a:path w="2365375" h="3483610">
                  <a:moveTo>
                    <a:pt x="0" y="0"/>
                  </a:moveTo>
                  <a:lnTo>
                    <a:pt x="2365248" y="0"/>
                  </a:lnTo>
                  <a:lnTo>
                    <a:pt x="2365248" y="3483610"/>
                  </a:lnTo>
                  <a:lnTo>
                    <a:pt x="0" y="348361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22D0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71547" y="6580243"/>
            <a:ext cx="332676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lang="en-US"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lang="en-US"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lang="en-US"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PETRARCA, GLEASON, BOYLE &amp; IZZO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, LLC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1D20687-979A-C28E-F9DF-5659C71C64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384201" y="1043875"/>
            <a:ext cx="435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INFORMAL</a:t>
            </a:r>
            <a:r>
              <a:rPr sz="3600" spc="-395" dirty="0">
                <a:latin typeface="Calibri"/>
                <a:cs typeface="Calibri"/>
              </a:rPr>
              <a:t> </a:t>
            </a:r>
            <a:r>
              <a:rPr sz="3600" spc="-90" dirty="0">
                <a:latin typeface="Calibri"/>
                <a:cs typeface="Calibri"/>
              </a:rPr>
              <a:t>RESOLUTION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887" y="2017763"/>
            <a:ext cx="6992620" cy="721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spc="-20" dirty="0">
                <a:latin typeface="Calibri"/>
                <a:cs typeface="Calibri"/>
              </a:rPr>
              <a:t>Informal Resolution </a:t>
            </a:r>
            <a:r>
              <a:rPr sz="2400" spc="-100" dirty="0">
                <a:latin typeface="Calibri"/>
                <a:cs typeface="Calibri"/>
              </a:rPr>
              <a:t>MAY </a:t>
            </a:r>
            <a:r>
              <a:rPr sz="2400" spc="-40" dirty="0">
                <a:latin typeface="Calibri"/>
                <a:cs typeface="Calibri"/>
              </a:rPr>
              <a:t>NOT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used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25" dirty="0">
                <a:latin typeface="Calibri"/>
                <a:cs typeface="Calibri"/>
              </a:rPr>
              <a:t>resolve  </a:t>
            </a:r>
            <a:r>
              <a:rPr sz="2400" spc="-30" dirty="0">
                <a:latin typeface="Calibri"/>
                <a:cs typeface="Calibri"/>
              </a:rPr>
              <a:t>allegations </a:t>
            </a:r>
            <a:r>
              <a:rPr sz="2400" spc="-25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20" dirty="0">
                <a:latin typeface="Calibri"/>
                <a:cs typeface="Calibri"/>
              </a:rPr>
              <a:t>employee </a:t>
            </a:r>
            <a:r>
              <a:rPr sz="2400" spc="-30" dirty="0">
                <a:latin typeface="Calibri"/>
                <a:cs typeface="Calibri"/>
              </a:rPr>
              <a:t>sexually harassed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student.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3051" y="3162300"/>
            <a:ext cx="2759963" cy="3038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871547" y="6580243"/>
            <a:ext cx="332676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lang="en-US"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lang="en-US"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lang="en-US"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900" spc="-5" dirty="0">
                <a:solidFill>
                  <a:srgbClr val="FFFFFF"/>
                </a:solidFill>
                <a:latin typeface="Calibri"/>
                <a:cs typeface="Calibri"/>
              </a:rPr>
              <a:t>PETRARCA, GLEASON, BOYLE &amp; IZZO</a:t>
            </a:r>
            <a:r>
              <a:rPr lang="en-US" sz="900" dirty="0">
                <a:solidFill>
                  <a:srgbClr val="FFFFFF"/>
                </a:solidFill>
                <a:latin typeface="Calibri"/>
                <a:cs typeface="Calibri"/>
              </a:rPr>
              <a:t>, LLC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38BD4B-F98F-6DE1-D718-BD9F1C3FD1D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55" y="787248"/>
            <a:ext cx="4043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4D1334"/>
                </a:solidFill>
                <a:latin typeface="Gill Sans MT"/>
                <a:cs typeface="Gill Sans MT"/>
              </a:rPr>
              <a:t>TITLE </a:t>
            </a:r>
            <a:r>
              <a:rPr sz="3200" b="1" dirty="0">
                <a:solidFill>
                  <a:srgbClr val="4D1334"/>
                </a:solidFill>
                <a:latin typeface="Gill Sans MT"/>
                <a:cs typeface="Gill Sans MT"/>
              </a:rPr>
              <a:t>IX</a:t>
            </a:r>
            <a:r>
              <a:rPr sz="3200" b="1" spc="-650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4D1334"/>
                </a:solidFill>
                <a:latin typeface="Gill Sans MT"/>
                <a:cs typeface="Gill Sans MT"/>
              </a:rPr>
              <a:t>TRAINING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4488" y="1676749"/>
            <a:ext cx="3461385" cy="9588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935355">
              <a:lnSpc>
                <a:spcPts val="3510"/>
              </a:lnSpc>
              <a:spcBef>
                <a:spcPts val="495"/>
              </a:spcBef>
            </a:pPr>
            <a:r>
              <a:rPr sz="3200" b="1" spc="-235" dirty="0">
                <a:solidFill>
                  <a:srgbClr val="4D1334"/>
                </a:solidFill>
                <a:latin typeface="Gill Sans MT"/>
                <a:cs typeface="Gill Sans MT"/>
              </a:rPr>
              <a:t>PART </a:t>
            </a:r>
            <a:r>
              <a:rPr lang="en-US" sz="3200" b="1" spc="-235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sz="3200" b="1" dirty="0">
                <a:solidFill>
                  <a:srgbClr val="4D1334"/>
                </a:solidFill>
                <a:latin typeface="Gill Sans MT"/>
                <a:cs typeface="Gill Sans MT"/>
              </a:rPr>
              <a:t>V:  COOR</a:t>
            </a:r>
            <a:r>
              <a:rPr sz="3200" b="1" spc="-10" dirty="0">
                <a:solidFill>
                  <a:srgbClr val="4D1334"/>
                </a:solidFill>
                <a:latin typeface="Gill Sans MT"/>
                <a:cs typeface="Gill Sans MT"/>
              </a:rPr>
              <a:t>DI</a:t>
            </a:r>
            <a:r>
              <a:rPr sz="3200" b="1" spc="-20" dirty="0">
                <a:solidFill>
                  <a:srgbClr val="4D1334"/>
                </a:solidFill>
                <a:latin typeface="Gill Sans MT"/>
                <a:cs typeface="Gill Sans MT"/>
              </a:rPr>
              <a:t>N</a:t>
            </a:r>
            <a:r>
              <a:rPr sz="3200" b="1" spc="-785" dirty="0">
                <a:solidFill>
                  <a:srgbClr val="4D1334"/>
                </a:solidFill>
                <a:latin typeface="Gill Sans MT"/>
                <a:cs typeface="Gill Sans MT"/>
              </a:rPr>
              <a:t>A</a:t>
            </a:r>
            <a:r>
              <a:rPr sz="3200" b="1" spc="-409" dirty="0">
                <a:solidFill>
                  <a:srgbClr val="4D1334"/>
                </a:solidFill>
                <a:latin typeface="Gill Sans MT"/>
                <a:cs typeface="Gill Sans MT"/>
              </a:rPr>
              <a:t>T</a:t>
            </a:r>
            <a:r>
              <a:rPr sz="3200" b="1" spc="-10" dirty="0">
                <a:solidFill>
                  <a:srgbClr val="4D1334"/>
                </a:solidFill>
                <a:latin typeface="Gill Sans MT"/>
                <a:cs typeface="Gill Sans MT"/>
              </a:rPr>
              <a:t>O</a:t>
            </a:r>
            <a:r>
              <a:rPr sz="3200" b="1" spc="-25" dirty="0">
                <a:solidFill>
                  <a:srgbClr val="4D1334"/>
                </a:solidFill>
                <a:latin typeface="Gill Sans MT"/>
                <a:cs typeface="Gill Sans MT"/>
              </a:rPr>
              <a:t>R</a:t>
            </a:r>
            <a:r>
              <a:rPr sz="3200" b="1" dirty="0">
                <a:solidFill>
                  <a:srgbClr val="4D1334"/>
                </a:solidFill>
                <a:latin typeface="Gill Sans MT"/>
                <a:cs typeface="Gill Sans MT"/>
              </a:rPr>
              <a:t>S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7564" y="3368527"/>
            <a:ext cx="4630636" cy="216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D1334"/>
                </a:solidFill>
                <a:latin typeface="Gill Sans MT"/>
                <a:cs typeface="Gill Sans MT"/>
              </a:rPr>
              <a:t>PRESENTED </a:t>
            </a:r>
            <a:r>
              <a:rPr sz="2400" b="1" spc="-40" dirty="0">
                <a:solidFill>
                  <a:srgbClr val="4D1334"/>
                </a:solidFill>
                <a:latin typeface="Gill Sans MT"/>
                <a:cs typeface="Gill Sans MT"/>
              </a:rPr>
              <a:t>BY:  </a:t>
            </a:r>
            <a:r>
              <a:rPr sz="2400" b="1" spc="-5" dirty="0">
                <a:solidFill>
                  <a:srgbClr val="4D1334"/>
                </a:solidFill>
                <a:latin typeface="Gill Sans MT"/>
                <a:cs typeface="Gill Sans MT"/>
              </a:rPr>
              <a:t>PETRARCA, GLEASON</a:t>
            </a:r>
            <a:r>
              <a:rPr lang="en-US" sz="2400" b="1" spc="-5" dirty="0">
                <a:solidFill>
                  <a:srgbClr val="4D1334"/>
                </a:solidFill>
                <a:latin typeface="Gill Sans MT"/>
                <a:cs typeface="Gill Sans MT"/>
              </a:rPr>
              <a:t>, BOYLE</a:t>
            </a:r>
            <a:r>
              <a:rPr sz="2400" b="1" spc="-5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4D1334"/>
                </a:solidFill>
                <a:latin typeface="Gill Sans MT"/>
                <a:cs typeface="Gill Sans MT"/>
              </a:rPr>
              <a:t>&amp;</a:t>
            </a:r>
            <a:r>
              <a:rPr sz="2400" b="1" spc="-135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lang="en-US" sz="2400" b="1" dirty="0">
                <a:solidFill>
                  <a:srgbClr val="4D1334"/>
                </a:solidFill>
                <a:latin typeface="Gill Sans MT"/>
                <a:cs typeface="Gill Sans MT"/>
              </a:rPr>
              <a:t>IZZO</a:t>
            </a:r>
            <a:r>
              <a:rPr sz="2400" b="1" dirty="0">
                <a:solidFill>
                  <a:srgbClr val="4D1334"/>
                </a:solidFill>
                <a:latin typeface="Gill Sans MT"/>
                <a:cs typeface="Gill Sans MT"/>
              </a:rPr>
              <a:t>,LLC</a:t>
            </a:r>
            <a:endParaRPr sz="2400" dirty="0">
              <a:latin typeface="Gill Sans MT"/>
              <a:cs typeface="Gill Sans MT"/>
            </a:endParaRPr>
          </a:p>
          <a:p>
            <a:pPr marL="49530" algn="ctr">
              <a:lnSpc>
                <a:spcPct val="100000"/>
              </a:lnSpc>
              <a:spcBef>
                <a:spcPts val="1910"/>
              </a:spcBef>
            </a:pPr>
            <a:r>
              <a:rPr lang="en-US" sz="2000" b="1" spc="-20" dirty="0">
                <a:solidFill>
                  <a:srgbClr val="4D1334"/>
                </a:solidFill>
                <a:latin typeface="Gill Sans MT"/>
                <a:cs typeface="Gill Sans MT"/>
              </a:rPr>
              <a:t>June 2024</a:t>
            </a:r>
          </a:p>
          <a:p>
            <a:pPr marL="49530" algn="ctr">
              <a:lnSpc>
                <a:spcPct val="100000"/>
              </a:lnSpc>
              <a:spcBef>
                <a:spcPts val="1910"/>
              </a:spcBef>
            </a:pPr>
            <a:r>
              <a:rPr lang="en-US" sz="1600" b="1" spc="-20" dirty="0">
                <a:solidFill>
                  <a:srgbClr val="4D1334"/>
                </a:solidFill>
                <a:latin typeface="Gill Sans MT"/>
                <a:cs typeface="Gill Sans MT"/>
              </a:rPr>
              <a:t>WWW.PETRARCAGLEASON.COM</a:t>
            </a:r>
            <a:endParaRPr sz="1600" dirty="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3127375" cy="6858634"/>
            <a:chOff x="0" y="0"/>
            <a:chExt cx="3127375" cy="6858634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098291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112770" y="2286"/>
              <a:ext cx="0" cy="6856730"/>
            </a:xfrm>
            <a:custGeom>
              <a:avLst/>
              <a:gdLst/>
              <a:ahLst/>
              <a:cxnLst/>
              <a:rect l="l" t="t" r="r" b="b"/>
              <a:pathLst>
                <a:path h="6856730">
                  <a:moveTo>
                    <a:pt x="0" y="0"/>
                  </a:moveTo>
                  <a:lnTo>
                    <a:pt x="0" y="6856349"/>
                  </a:lnTo>
                </a:path>
              </a:pathLst>
            </a:custGeom>
            <a:ln w="28575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3337559" y="457200"/>
            <a:ext cx="5417820" cy="91440"/>
          </a:xfrm>
          <a:custGeom>
            <a:avLst/>
            <a:gdLst/>
            <a:ahLst/>
            <a:cxnLst/>
            <a:rect l="l" t="t" r="r" b="b"/>
            <a:pathLst>
              <a:path w="5417820" h="91440">
                <a:moveTo>
                  <a:pt x="5417820" y="0"/>
                </a:moveTo>
                <a:lnTo>
                  <a:pt x="0" y="0"/>
                </a:lnTo>
                <a:lnTo>
                  <a:pt x="0" y="91439"/>
                </a:lnTo>
                <a:lnTo>
                  <a:pt x="5417820" y="91439"/>
                </a:lnTo>
                <a:lnTo>
                  <a:pt x="5417820" y="0"/>
                </a:lnTo>
                <a:close/>
              </a:path>
            </a:pathLst>
          </a:custGeom>
          <a:solidFill>
            <a:srgbClr val="CE9E5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BE341E-58B5-921F-5BEF-2043E163EE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7550" y="646605"/>
            <a:ext cx="56273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3085" marR="5080" indent="-54102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DISTRICT </a:t>
            </a:r>
            <a:r>
              <a:rPr sz="2800" b="1" spc="-30" dirty="0">
                <a:solidFill>
                  <a:srgbClr val="902F61"/>
                </a:solidFill>
                <a:latin typeface="Gill Sans MT"/>
                <a:cs typeface="Gill Sans MT"/>
              </a:rPr>
              <a:t>IDENTIFICATION</a:t>
            </a:r>
            <a:r>
              <a:rPr sz="2800" b="1" spc="-1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 TITLE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IX</a:t>
            </a:r>
            <a:r>
              <a:rPr sz="2800" b="1" spc="-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COORDINATOR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849743"/>
            <a:ext cx="8083550" cy="225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expressly designate at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least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one employee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  the </a:t>
            </a:r>
            <a:r>
              <a:rPr sz="2400" spc="25" dirty="0">
                <a:solidFill>
                  <a:srgbClr val="3B3B3B"/>
                </a:solidFill>
                <a:latin typeface="Calibri"/>
                <a:cs typeface="Calibri"/>
              </a:rPr>
              <a:t>“Title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IX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90" dirty="0">
                <a:solidFill>
                  <a:srgbClr val="3B3B3B"/>
                </a:solidFill>
                <a:latin typeface="Calibri"/>
                <a:cs typeface="Calibri"/>
              </a:rPr>
              <a:t>Coordinator.”</a:t>
            </a:r>
            <a:endParaRPr sz="2400" dirty="0">
              <a:latin typeface="Calibri"/>
              <a:cs typeface="Calibri"/>
            </a:endParaRPr>
          </a:p>
          <a:p>
            <a:pPr marL="12700" marR="388620" algn="just">
              <a:lnSpc>
                <a:spcPct val="114999"/>
              </a:lnSpc>
              <a:spcBef>
                <a:spcPts val="994"/>
              </a:spcBef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(This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significant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role,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so 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want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designate  more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one individual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designate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deputy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Coordinators 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whom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delegate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specific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tasks.)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3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E79376-58A7-8E7E-168D-21C29012569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78285" y="2857360"/>
            <a:ext cx="6409055" cy="310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 must </a:t>
            </a:r>
            <a:r>
              <a:rPr sz="2000" spc="-35" dirty="0">
                <a:latin typeface="Calibri"/>
                <a:cs typeface="Calibri"/>
              </a:rPr>
              <a:t>treat </a:t>
            </a:r>
            <a:r>
              <a:rPr sz="2000" spc="-5" dirty="0">
                <a:latin typeface="Calibri"/>
                <a:cs typeface="Calibri"/>
              </a:rPr>
              <a:t>complainants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respondents </a:t>
            </a:r>
            <a:r>
              <a:rPr sz="2000" spc="-5" dirty="0">
                <a:latin typeface="Calibri"/>
                <a:cs typeface="Calibri"/>
              </a:rPr>
              <a:t>equitably by </a:t>
            </a:r>
            <a:r>
              <a:rPr sz="2000" dirty="0">
                <a:latin typeface="Calibri"/>
                <a:cs typeface="Calibri"/>
              </a:rPr>
              <a:t>(1) </a:t>
            </a:r>
            <a:r>
              <a:rPr sz="2000" spc="-30" dirty="0">
                <a:latin typeface="Calibri"/>
                <a:cs typeface="Calibri"/>
              </a:rPr>
              <a:t>providing </a:t>
            </a:r>
            <a:r>
              <a:rPr sz="2000" spc="-5" dirty="0">
                <a:latin typeface="Calibri"/>
                <a:cs typeface="Calibri"/>
              </a:rPr>
              <a:t>remedies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complainant </a:t>
            </a:r>
            <a:r>
              <a:rPr sz="2000" spc="-15" dirty="0">
                <a:latin typeface="Calibri"/>
                <a:cs typeface="Calibri"/>
              </a:rPr>
              <a:t>where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determination </a:t>
            </a:r>
            <a:r>
              <a:rPr sz="2000" spc="-5" dirty="0">
                <a:latin typeface="Calibri"/>
                <a:cs typeface="Calibri"/>
              </a:rPr>
              <a:t>of responsibility </a:t>
            </a:r>
            <a:r>
              <a:rPr sz="2000" spc="-30" dirty="0">
                <a:latin typeface="Calibri"/>
                <a:cs typeface="Calibri"/>
              </a:rPr>
              <a:t>for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sexual  </a:t>
            </a:r>
            <a:r>
              <a:rPr lang="en-US" sz="2000" spc="-30" dirty="0">
                <a:latin typeface="Calibri"/>
                <a:cs typeface="Calibri"/>
              </a:rPr>
              <a:t>based harassment </a:t>
            </a:r>
            <a:r>
              <a:rPr sz="2000" dirty="0">
                <a:latin typeface="Calibri"/>
                <a:cs typeface="Calibri"/>
              </a:rPr>
              <a:t>has </a:t>
            </a:r>
            <a:r>
              <a:rPr sz="2000" spc="-5" dirty="0">
                <a:latin typeface="Calibri"/>
                <a:cs typeface="Calibri"/>
              </a:rPr>
              <a:t>been </a:t>
            </a:r>
            <a:r>
              <a:rPr sz="2000" dirty="0">
                <a:latin typeface="Calibri"/>
                <a:cs typeface="Calibri"/>
              </a:rPr>
              <a:t>made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respondent; </a:t>
            </a:r>
            <a:r>
              <a:rPr sz="2000" dirty="0">
                <a:latin typeface="Calibri"/>
                <a:cs typeface="Calibri"/>
              </a:rPr>
              <a:t>and (2) </a:t>
            </a:r>
            <a:r>
              <a:rPr sz="2000" spc="-25" dirty="0">
                <a:latin typeface="Calibri"/>
                <a:cs typeface="Calibri"/>
              </a:rPr>
              <a:t>by  </a:t>
            </a:r>
            <a:r>
              <a:rPr sz="2000" spc="-30" dirty="0">
                <a:latin typeface="Calibri"/>
                <a:cs typeface="Calibri"/>
              </a:rPr>
              <a:t>following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that complies with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30" dirty="0">
                <a:latin typeface="Calibri"/>
                <a:cs typeface="Calibri"/>
              </a:rPr>
              <a:t>regulations </a:t>
            </a:r>
            <a:r>
              <a:rPr sz="2000" spc="-35" dirty="0">
                <a:latin typeface="Calibri"/>
                <a:cs typeface="Calibri"/>
              </a:rPr>
              <a:t>before </a:t>
            </a:r>
            <a:r>
              <a:rPr sz="2000" spc="-5" dirty="0">
                <a:latin typeface="Calibri"/>
                <a:cs typeface="Calibri"/>
              </a:rPr>
              <a:t>imposi</a:t>
            </a:r>
            <a:r>
              <a:rPr lang="en-US" sz="2000" spc="-5" dirty="0">
                <a:latin typeface="Calibri"/>
                <a:cs typeface="Calibri"/>
              </a:rPr>
              <a:t>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disciplinary sanctions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respondent </a:t>
            </a:r>
            <a:r>
              <a:rPr sz="2000" dirty="0">
                <a:latin typeface="Calibri"/>
                <a:cs typeface="Calibri"/>
              </a:rPr>
              <a:t>(other than </a:t>
            </a:r>
            <a:r>
              <a:rPr sz="2000" spc="-15" dirty="0">
                <a:latin typeface="Calibri"/>
                <a:cs typeface="Calibri"/>
              </a:rPr>
              <a:t>emergency </a:t>
            </a:r>
            <a:r>
              <a:rPr sz="2000" spc="-35" dirty="0">
                <a:latin typeface="Calibri"/>
                <a:cs typeface="Calibri"/>
              </a:rPr>
              <a:t>removals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35" dirty="0">
                <a:latin typeface="Calibri"/>
                <a:cs typeface="Calibri"/>
              </a:rPr>
              <a:t>administrative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leaves).</a:t>
            </a:r>
            <a:endParaRPr sz="2000" dirty="0">
              <a:latin typeface="Calibri"/>
              <a:cs typeface="Calibri"/>
            </a:endParaRPr>
          </a:p>
          <a:p>
            <a:pPr marL="13335" marR="120014" indent="-63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Complainants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spc="-30" dirty="0">
                <a:latin typeface="Calibri"/>
                <a:cs typeface="Calibri"/>
              </a:rPr>
              <a:t>Respondents </a:t>
            </a:r>
            <a:r>
              <a:rPr sz="2000" spc="-35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equal </a:t>
            </a:r>
            <a:r>
              <a:rPr sz="2000" spc="-15" dirty="0">
                <a:latin typeface="Calibri"/>
                <a:cs typeface="Calibri"/>
              </a:rPr>
              <a:t>opportunity </a:t>
            </a:r>
            <a:r>
              <a:rPr sz="2000" spc="-10" dirty="0">
                <a:latin typeface="Calibri"/>
                <a:cs typeface="Calibri"/>
              </a:rPr>
              <a:t>in the 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decision-making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processes.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lang="en-US"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2023 -</a:t>
            </a:r>
            <a:r>
              <a:rPr lang="en-US"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Petrarca,</a:t>
            </a:r>
            <a:r>
              <a:rPr lang="en-US"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5" dirty="0">
                <a:solidFill>
                  <a:srgbClr val="7C7C7C"/>
                </a:solidFill>
                <a:latin typeface="Corbel"/>
                <a:cs typeface="Corbel"/>
              </a:rPr>
              <a:t>Gleason, Boyle &amp; Izzo,</a:t>
            </a:r>
            <a:r>
              <a:rPr lang="en-US"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lang="en-US"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lang="en-US"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3B6031-DCBC-FDF3-9DDD-3620AC0183B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558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4062" y="646605"/>
            <a:ext cx="505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REQUIRED</a:t>
            </a:r>
            <a:r>
              <a:rPr sz="2800" b="1" spc="-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NOTIFICATIONS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766586"/>
            <a:ext cx="7999095" cy="351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846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notify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students, parents,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unions,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applicants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employment</a:t>
            </a:r>
            <a:r>
              <a:rPr sz="24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of:</a:t>
            </a:r>
            <a:endParaRPr sz="2400" dirty="0">
              <a:latin typeface="Calibri"/>
              <a:cs typeface="Calibri"/>
            </a:endParaRPr>
          </a:p>
          <a:p>
            <a:pPr marL="354965" marR="494665" indent="-342900">
              <a:lnSpc>
                <a:spcPct val="114999"/>
              </a:lnSpc>
              <a:spcBef>
                <a:spcPts val="994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Coordinator’s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(1) name 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title;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(2)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address;</a:t>
            </a:r>
            <a:r>
              <a:rPr sz="2400" spc="-2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(3)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email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address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(4) telephone</a:t>
            </a:r>
            <a:r>
              <a:rPr sz="2400" spc="-1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number.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name 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contact information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prominently displayed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website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 each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handbook made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available to students, parents,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unions, 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applicants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employment.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7384" y="5445252"/>
            <a:ext cx="1292339" cy="920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6843D-25F6-A639-CC66-D61CA8DB34A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4062" y="646605"/>
            <a:ext cx="50558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REQUIRE</a:t>
            </a:r>
            <a:r>
              <a:rPr lang="en-US"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MENTS FOR THE</a:t>
            </a:r>
            <a:br>
              <a:rPr lang="en-US" sz="2800" b="1" spc="-5" dirty="0">
                <a:solidFill>
                  <a:srgbClr val="902F61"/>
                </a:solidFill>
                <a:latin typeface="Gill Sans MT"/>
                <a:cs typeface="Gill Sans MT"/>
              </a:rPr>
            </a:br>
            <a:r>
              <a:rPr lang="en-US"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TITLE IX COORDINATOR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6FA217C-F85F-47A4-BCDA-50E3CAD957D4}"/>
              </a:ext>
            </a:extLst>
          </p:cNvPr>
          <p:cNvSpPr txBox="1"/>
          <p:nvPr/>
        </p:nvSpPr>
        <p:spPr>
          <a:xfrm>
            <a:off x="514126" y="1808457"/>
            <a:ext cx="7912100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5630" indent="-343535">
              <a:lnSpc>
                <a:spcPct val="105000"/>
              </a:lnSpc>
              <a:spcBef>
                <a:spcPts val="100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individual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conflict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interest,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bias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against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complainants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respondents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general,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specific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200" spc="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respondent.</a:t>
            </a:r>
            <a:endParaRPr sz="2200" dirty="0">
              <a:latin typeface="Calibri"/>
              <a:cs typeface="Calibri"/>
            </a:endParaRPr>
          </a:p>
          <a:p>
            <a:pPr marL="355600" marR="54610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 must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adequate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time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devote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responsibilities.</a:t>
            </a:r>
            <a:endParaRPr sz="22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 must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required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training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definitions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IX  </a:t>
            </a:r>
            <a:r>
              <a:rPr lang="en-US" sz="2200" spc="-25" dirty="0">
                <a:latin typeface="Calibri"/>
                <a:cs typeface="Calibri"/>
              </a:rPr>
              <a:t>sex-based harassment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scope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District’s education program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 </a:t>
            </a:r>
            <a:r>
              <a:rPr sz="2200" spc="-45" dirty="0">
                <a:solidFill>
                  <a:srgbClr val="3B3B3B"/>
                </a:solidFill>
                <a:latin typeface="Calibri"/>
                <a:cs typeface="Calibri"/>
              </a:rPr>
              <a:t>activity,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grievance process,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serve 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impartially,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including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avoiding prejudgment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facts,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bias,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and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conflict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200" spc="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interest.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F3EE-82CA-068D-0533-EF34DA694AD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017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678" y="646605"/>
            <a:ext cx="56210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OVERVIEW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1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 </a:t>
            </a:r>
            <a:r>
              <a:rPr sz="2800" b="1" spc="-15" dirty="0">
                <a:solidFill>
                  <a:srgbClr val="902F61"/>
                </a:solidFill>
                <a:latin typeface="Gill Sans MT"/>
                <a:cs typeface="Gill Sans MT"/>
              </a:rPr>
              <a:t>ROLES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AND</a:t>
            </a:r>
            <a:r>
              <a:rPr sz="2800" b="1" spc="-4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RESPONSIBILITIES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2250710"/>
            <a:ext cx="7988300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efforts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comply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–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notices,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staff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training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record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keeping.</a:t>
            </a:r>
            <a:endParaRPr sz="2400" dirty="0">
              <a:latin typeface="Calibri"/>
              <a:cs typeface="Calibri"/>
            </a:endParaRPr>
          </a:p>
          <a:p>
            <a:pPr marL="354965" marR="16891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Receive reports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lang="en-US" sz="2400" spc="-20" dirty="0">
                <a:solidFill>
                  <a:srgbClr val="3B3B3B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omplaints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lang="en-US" sz="2400" spc="-20" dirty="0">
                <a:latin typeface="Calibri"/>
                <a:cs typeface="Calibri"/>
              </a:rPr>
              <a:t>sex-based harassment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  from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</a:t>
            </a:r>
            <a:r>
              <a:rPr sz="24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person.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 to reports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lang="en-US" sz="2400" spc="-20" dirty="0">
                <a:latin typeface="Calibri"/>
                <a:cs typeface="Calibri"/>
              </a:rPr>
              <a:t>sex-based harassment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Identify 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oversee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implementation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5484" y="4940808"/>
            <a:ext cx="2290571" cy="1584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BD7D2-EA74-EF45-1496-FE25001FA3D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040" y="646605"/>
            <a:ext cx="71824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9305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OVERVIEW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 </a:t>
            </a:r>
            <a:r>
              <a:rPr sz="2800" b="1" spc="-15" dirty="0">
                <a:solidFill>
                  <a:srgbClr val="902F61"/>
                </a:solidFill>
                <a:latin typeface="Gill Sans MT"/>
                <a:cs typeface="Gill Sans MT"/>
              </a:rPr>
              <a:t>ROLES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AND RESPONSIBILITIES</a:t>
            </a:r>
            <a:r>
              <a:rPr sz="2800" b="1" spc="-409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2067576"/>
            <a:ext cx="8473440" cy="24948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Oversee grievance process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serve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resource.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Dismiss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2400" spc="-1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appropriate.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Ensure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effective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implementation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remedies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determined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35" dirty="0">
                <a:solidFill>
                  <a:srgbClr val="3B3B3B"/>
                </a:solidFill>
                <a:latin typeface="Calibri"/>
                <a:cs typeface="Calibri"/>
              </a:rPr>
              <a:t>maker.</a:t>
            </a:r>
            <a:endParaRPr sz="2400" dirty="0">
              <a:latin typeface="Calibri"/>
              <a:cs typeface="Calibri"/>
            </a:endParaRPr>
          </a:p>
          <a:p>
            <a:pPr marL="354965" marR="129286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en-US" sz="2400" b="1" spc="-20" dirty="0">
                <a:latin typeface="Calibri"/>
                <a:cs typeface="Calibri"/>
              </a:rPr>
              <a:t>NEW REGULATIONS ALLOW FOR SINGLE INVESTIGATOR MODEL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FE5C23-FD5C-A252-9722-5B2D54C288A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146" y="3295031"/>
            <a:ext cx="621284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4860" marR="5080" indent="-772795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7030A0"/>
                </a:solidFill>
                <a:latin typeface="Calibri"/>
                <a:cs typeface="Calibri"/>
              </a:rPr>
              <a:t>RESPONDING </a:t>
            </a:r>
            <a:r>
              <a:rPr sz="4000" b="1" spc="-90" dirty="0">
                <a:solidFill>
                  <a:srgbClr val="7030A0"/>
                </a:solidFill>
                <a:latin typeface="Calibri"/>
                <a:cs typeface="Calibri"/>
              </a:rPr>
              <a:t>TO </a:t>
            </a:r>
            <a:r>
              <a:rPr sz="4000" b="1" spc="-40" dirty="0">
                <a:solidFill>
                  <a:srgbClr val="7030A0"/>
                </a:solidFill>
                <a:latin typeface="Calibri"/>
                <a:cs typeface="Calibri"/>
              </a:rPr>
              <a:t>REPORTS </a:t>
            </a:r>
            <a:r>
              <a:rPr sz="4000" b="1" spc="-5" dirty="0">
                <a:solidFill>
                  <a:srgbClr val="7030A0"/>
                </a:solidFill>
                <a:latin typeface="Calibri"/>
                <a:cs typeface="Calibri"/>
              </a:rPr>
              <a:t>OF  </a:t>
            </a:r>
            <a:r>
              <a:rPr lang="en-US" sz="4000" b="1" spc="-45" dirty="0">
                <a:solidFill>
                  <a:srgbClr val="7030A0"/>
                </a:solidFill>
                <a:latin typeface="Calibri"/>
                <a:cs typeface="Calibri"/>
              </a:rPr>
              <a:t>SEX-BASED HARASSMENT</a:t>
            </a:r>
            <a:endParaRPr sz="40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34639" y="729995"/>
            <a:ext cx="3068955" cy="2625725"/>
            <a:chOff x="2834639" y="729995"/>
            <a:chExt cx="3068955" cy="2625725"/>
          </a:xfrm>
        </p:grpSpPr>
        <p:sp>
          <p:nvSpPr>
            <p:cNvPr id="4" name="object 4"/>
            <p:cNvSpPr/>
            <p:nvPr/>
          </p:nvSpPr>
          <p:spPr>
            <a:xfrm>
              <a:off x="2872740" y="766571"/>
              <a:ext cx="2991611" cy="25496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853689" y="749045"/>
              <a:ext cx="3030855" cy="2587625"/>
            </a:xfrm>
            <a:custGeom>
              <a:avLst/>
              <a:gdLst/>
              <a:ahLst/>
              <a:cxnLst/>
              <a:rect l="l" t="t" r="r" b="b"/>
              <a:pathLst>
                <a:path w="3030854" h="2587625">
                  <a:moveTo>
                    <a:pt x="0" y="0"/>
                  </a:moveTo>
                  <a:lnTo>
                    <a:pt x="3030728" y="0"/>
                  </a:lnTo>
                  <a:lnTo>
                    <a:pt x="3030728" y="2587244"/>
                  </a:lnTo>
                  <a:lnTo>
                    <a:pt x="0" y="258724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902F6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FCC888B-788B-1E5A-264F-79555CEC606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47888" cy="920555"/>
          </a:xfrm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013585" marR="5080" indent="-13823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accent4"/>
                </a:solidFill>
                <a:latin typeface="Gill Sans MT"/>
                <a:cs typeface="Gill Sans MT"/>
              </a:rPr>
              <a:t>GENERAL </a:t>
            </a:r>
            <a:r>
              <a:rPr sz="2800" b="1" dirty="0">
                <a:solidFill>
                  <a:schemeClr val="accent4"/>
                </a:solidFill>
                <a:latin typeface="Gill Sans MT"/>
                <a:cs typeface="Gill Sans MT"/>
              </a:rPr>
              <a:t>RESPONSE</a:t>
            </a:r>
            <a:r>
              <a:rPr lang="en-US" sz="2800" b="1" dirty="0">
                <a:solidFill>
                  <a:schemeClr val="accent4"/>
                </a:solidFill>
                <a:latin typeface="Gill Sans MT"/>
                <a:cs typeface="Gill Sans MT"/>
              </a:rPr>
              <a:t> </a:t>
            </a:r>
            <a:r>
              <a:rPr sz="2800" b="1" dirty="0">
                <a:solidFill>
                  <a:schemeClr val="accent4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chemeClr val="accent4"/>
                </a:solidFill>
                <a:latin typeface="Gill Sans MT"/>
                <a:cs typeface="Gill Sans MT"/>
              </a:rPr>
              <a:t>A </a:t>
            </a:r>
            <a:r>
              <a:rPr sz="2800" b="1" spc="-35" dirty="0">
                <a:solidFill>
                  <a:schemeClr val="accent4"/>
                </a:solidFill>
                <a:latin typeface="Gill Sans MT"/>
                <a:cs typeface="Gill Sans MT"/>
              </a:rPr>
              <a:t>REPORT</a:t>
            </a:r>
            <a:r>
              <a:rPr sz="2800" b="1" spc="-365" dirty="0">
                <a:solidFill>
                  <a:schemeClr val="accent4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chemeClr val="accent4"/>
                </a:solidFill>
                <a:latin typeface="Gill Sans MT"/>
                <a:cs typeface="Gill Sans MT"/>
              </a:rPr>
              <a:t>OF  </a:t>
            </a:r>
            <a:r>
              <a:rPr lang="en-US" sz="2800" b="1" spc="-25" dirty="0">
                <a:solidFill>
                  <a:schemeClr val="accent4"/>
                </a:solidFill>
                <a:latin typeface="Gill Sans MT"/>
                <a:cs typeface="Gill Sans MT"/>
              </a:rPr>
              <a:t>SEX-BASED HARASSMENT</a:t>
            </a:r>
            <a:endParaRPr sz="2800" dirty="0">
              <a:solidFill>
                <a:schemeClr val="accent4"/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836552"/>
            <a:ext cx="7893050" cy="2895921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Upon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receipt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report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lang="en-US" sz="2200" spc="-25" dirty="0">
                <a:latin typeface="Calibri"/>
                <a:cs typeface="Calibri"/>
              </a:rPr>
              <a:t>sex-based harassment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</a:t>
            </a:r>
            <a:r>
              <a:rPr sz="2200" spc="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must:</a:t>
            </a:r>
            <a:endParaRPr sz="2200" dirty="0">
              <a:latin typeface="Calibri"/>
              <a:cs typeface="Calibri"/>
            </a:endParaRPr>
          </a:p>
          <a:p>
            <a:pPr marL="354965" marR="555625" indent="-342900">
              <a:lnSpc>
                <a:spcPct val="114999"/>
              </a:lnSpc>
              <a:spcBef>
                <a:spcPts val="81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Promptly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contact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discuss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availability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2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Consider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Complainant’s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wishes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2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that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measures are</a:t>
            </a:r>
            <a:r>
              <a:rPr sz="22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available,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whether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not a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sz="2200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filed.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61741" y="4680954"/>
            <a:ext cx="2345435" cy="1837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C4B07-5AEF-A448-977C-AC53356AB39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4774" y="646605"/>
            <a:ext cx="5860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MEETING WITH</a:t>
            </a:r>
            <a:r>
              <a:rPr sz="2800" b="1" spc="-5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COMPLAINANT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978995"/>
            <a:ext cx="7646034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sensitive and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supportive;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Do not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make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comments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use  body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language that suggest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disbelief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reported  behavior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Complainant’s fault;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Do 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discourage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participating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-1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your</a:t>
            </a:r>
            <a:r>
              <a:rPr sz="2400" spc="-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conversation.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Remind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 that retaliation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sz="2400" spc="-1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prohibited.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F52DAC-9264-B41D-2613-81C6AEE8BFD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519" y="646605"/>
            <a:ext cx="742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accent4"/>
                </a:solidFill>
                <a:latin typeface="Gill Sans MT"/>
                <a:cs typeface="Gill Sans MT"/>
              </a:rPr>
              <a:t>MEETING WITH COMPLAINANT</a:t>
            </a:r>
            <a:r>
              <a:rPr sz="2800" b="1" spc="-500" dirty="0">
                <a:solidFill>
                  <a:schemeClr val="accent4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chemeClr val="accent4"/>
                </a:solidFill>
                <a:latin typeface="Gill Sans MT"/>
                <a:cs typeface="Gill Sans MT"/>
              </a:rPr>
              <a:t>(CONT.)</a:t>
            </a:r>
            <a:endParaRPr sz="2800" dirty="0">
              <a:solidFill>
                <a:schemeClr val="accent4"/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1605741"/>
            <a:ext cx="7874000" cy="319278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accepted.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rejected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endParaRPr sz="24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Complainant’s reason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rejecting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measure.</a:t>
            </a:r>
            <a:endParaRPr sz="2400" dirty="0">
              <a:latin typeface="Calibri"/>
              <a:cs typeface="Calibri"/>
            </a:endParaRPr>
          </a:p>
          <a:p>
            <a:pPr marL="354965" marR="26416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requested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reason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provide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requested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23C04-F5E8-802F-9918-D4518E25922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519" y="646605"/>
            <a:ext cx="742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accent4"/>
                </a:solidFill>
                <a:latin typeface="Gill Sans MT"/>
                <a:cs typeface="Gill Sans MT"/>
              </a:rPr>
              <a:t>MEETING WITH COMPLAINANT</a:t>
            </a:r>
            <a:r>
              <a:rPr sz="2800" b="1" spc="-500" dirty="0">
                <a:solidFill>
                  <a:schemeClr val="accent4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chemeClr val="accent4"/>
                </a:solidFill>
                <a:latin typeface="Gill Sans MT"/>
                <a:cs typeface="Gill Sans MT"/>
              </a:rPr>
              <a:t>(CONT.)</a:t>
            </a:r>
            <a:endParaRPr sz="2800" dirty="0">
              <a:solidFill>
                <a:schemeClr val="accent4"/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2426797"/>
            <a:ext cx="7882890" cy="361958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informal resolution process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process-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investigation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responsibility,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appeal</a:t>
            </a:r>
            <a:r>
              <a:rPr sz="24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lang="en-US" sz="2400" spc="-20" dirty="0">
              <a:solidFill>
                <a:srgbClr val="3B3B3B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endParaRPr lang="en-US" sz="2400" spc="-20" dirty="0">
              <a:solidFill>
                <a:srgbClr val="3B3B3B"/>
              </a:solidFill>
              <a:latin typeface="Calibri"/>
              <a:cs typeface="Calibri"/>
            </a:endParaRPr>
          </a:p>
          <a:p>
            <a:pPr marL="355600">
              <a:spcBef>
                <a:spcPts val="434"/>
              </a:spcBef>
            </a:pPr>
            <a:r>
              <a:rPr lang="en-US" sz="2400" b="1" spc="-20" dirty="0">
                <a:solidFill>
                  <a:srgbClr val="3B3B3B"/>
                </a:solidFill>
                <a:latin typeface="Calibri"/>
                <a:cs typeface="Calibri"/>
              </a:rPr>
              <a:t>Remember </a:t>
            </a:r>
            <a:r>
              <a:rPr lang="en-US" sz="2400" b="1" spc="-25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lang="en-US" sz="2400" b="1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lang="en-US" sz="2400" b="1" spc="-20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lang="en-US" sz="2400" b="1" spc="-5" dirty="0">
                <a:solidFill>
                  <a:srgbClr val="3B3B3B"/>
                </a:solidFill>
                <a:latin typeface="Calibri"/>
                <a:cs typeface="Calibri"/>
              </a:rPr>
              <a:t>begins </a:t>
            </a:r>
            <a:r>
              <a:rPr lang="en-US" sz="2400" b="1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lang="en-US" sz="2400" b="1" spc="-20" dirty="0">
                <a:solidFill>
                  <a:srgbClr val="3B3B3B"/>
                </a:solidFill>
                <a:latin typeface="Calibri"/>
                <a:cs typeface="Calibri"/>
              </a:rPr>
              <a:t>grievance process but </a:t>
            </a:r>
            <a:r>
              <a:rPr lang="en-US" sz="2400" b="1" spc="-5" dirty="0">
                <a:solidFill>
                  <a:srgbClr val="3B3B3B"/>
                </a:solidFill>
                <a:latin typeface="Calibri"/>
                <a:cs typeface="Calibri"/>
              </a:rPr>
              <a:t>notice of </a:t>
            </a:r>
            <a:r>
              <a:rPr lang="en-US" sz="2400" b="1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lang="en-US" sz="2400" b="1" spc="-25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lang="en-US" sz="2400" b="1" spc="-20" dirty="0">
                <a:solidFill>
                  <a:srgbClr val="3B3B3B"/>
                </a:solidFill>
                <a:latin typeface="Calibri"/>
                <a:cs typeface="Calibri"/>
              </a:rPr>
              <a:t>could </a:t>
            </a:r>
            <a:r>
              <a:rPr lang="en-US" sz="2400" b="1" spc="-25" dirty="0">
                <a:solidFill>
                  <a:srgbClr val="3B3B3B"/>
                </a:solidFill>
                <a:latin typeface="Calibri"/>
                <a:cs typeface="Calibri"/>
              </a:rPr>
              <a:t>constitute </a:t>
            </a:r>
            <a:r>
              <a:rPr lang="en-US" sz="2400" b="1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lang="en-US" sz="2400" b="1" spc="-40" dirty="0">
                <a:latin typeface="Calibri"/>
                <a:cs typeface="Calibri"/>
              </a:rPr>
              <a:t>sex-based harassment</a:t>
            </a:r>
            <a:r>
              <a:rPr lang="en-US" sz="2400" b="1" spc="-25" dirty="0">
                <a:latin typeface="Calibri"/>
                <a:cs typeface="Calibri"/>
              </a:rPr>
              <a:t>  </a:t>
            </a:r>
            <a:r>
              <a:rPr lang="en-US" sz="2400" b="1" spc="-20" dirty="0">
                <a:solidFill>
                  <a:srgbClr val="3B3B3B"/>
                </a:solidFill>
                <a:latin typeface="Calibri"/>
                <a:cs typeface="Calibri"/>
              </a:rPr>
              <a:t>triggers </a:t>
            </a:r>
            <a:r>
              <a:rPr lang="en-US" sz="2400" b="1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lang="en-US" sz="2400" b="1" spc="-25" dirty="0">
                <a:solidFill>
                  <a:srgbClr val="3B3B3B"/>
                </a:solidFill>
                <a:latin typeface="Calibri"/>
                <a:cs typeface="Calibri"/>
              </a:rPr>
              <a:t>District’s obligation </a:t>
            </a:r>
            <a:r>
              <a:rPr lang="en-US" sz="2400" b="1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lang="en-US" sz="2400" b="1" spc="-20" dirty="0">
                <a:solidFill>
                  <a:srgbClr val="3B3B3B"/>
                </a:solidFill>
                <a:latin typeface="Calibri"/>
                <a:cs typeface="Calibri"/>
              </a:rPr>
              <a:t>respond </a:t>
            </a:r>
            <a:r>
              <a:rPr lang="en-US" sz="2400" b="1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lang="en-US" sz="2400" b="1" spc="-15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lang="en-US" sz="2400" b="1" spc="2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lang="en-US" sz="2400" b="1" spc="-25" dirty="0">
                <a:solidFill>
                  <a:srgbClr val="3B3B3B"/>
                </a:solidFill>
                <a:latin typeface="Calibri"/>
                <a:cs typeface="Calibri"/>
              </a:rPr>
              <a:t>situation.</a:t>
            </a:r>
            <a:endParaRPr lang="en-US"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B4EDB8-67AD-47D3-F70B-2F517CE37A3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891030" marR="5080" indent="226695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solidFill>
                  <a:srgbClr val="902F61"/>
                </a:solidFill>
                <a:latin typeface="Gill Sans MT"/>
                <a:cs typeface="Gill Sans MT"/>
              </a:rPr>
              <a:t>IMPLEMENTATION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SUPPORTIVE</a:t>
            </a:r>
            <a:r>
              <a:rPr sz="2800" b="1" spc="-1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MEASURES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4126" y="2148193"/>
            <a:ext cx="783907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school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</a:t>
            </a:r>
            <a:r>
              <a:rPr sz="2400" spc="-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 need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know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basis.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Monitor provision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effectiveness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4298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lang="en-US"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2023</a:t>
            </a:r>
            <a:r>
              <a:rPr lang="en-US"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lang="en-US"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lang="en-US"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lang="en-US" sz="900" spc="-30" dirty="0">
                <a:solidFill>
                  <a:srgbClr val="902F61"/>
                </a:solidFill>
                <a:latin typeface="Gill Sans MT"/>
                <a:cs typeface="Gill Sans MT"/>
              </a:rPr>
              <a:t>, BOYLE &amp; IZZO</a:t>
            </a:r>
            <a:r>
              <a:rPr lang="en-US" sz="900" spc="-5" dirty="0">
                <a:solidFill>
                  <a:srgbClr val="902F61"/>
                </a:solidFill>
                <a:latin typeface="Gill Sans MT"/>
                <a:cs typeface="Gill Sans MT"/>
              </a:rPr>
              <a:t>,</a:t>
            </a:r>
            <a:r>
              <a:rPr lang="en-US"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lang="en-US" sz="900" dirty="0">
              <a:latin typeface="Gill Sans MT"/>
              <a:cs typeface="Gill Sans MT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17628F-12E2-0774-CB56-BA205586B35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COPYRIGHT 2024 - PETRARCA, GLEASON, BOYLE &amp; IZZO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835</TotalTime>
  <Words>9545</Words>
  <Application>Microsoft Office PowerPoint</Application>
  <PresentationFormat>On-screen Show (4:3)</PresentationFormat>
  <Paragraphs>890</Paragraphs>
  <Slides>153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66" baseType="lpstr">
      <vt:lpstr>Aptos</vt:lpstr>
      <vt:lpstr>Arial</vt:lpstr>
      <vt:lpstr>Calibri</vt:lpstr>
      <vt:lpstr>Calibri Light</vt:lpstr>
      <vt:lpstr>Corbel</vt:lpstr>
      <vt:lpstr>Courier New</vt:lpstr>
      <vt:lpstr>Gill Sans MT</vt:lpstr>
      <vt:lpstr>Symbol</vt:lpstr>
      <vt:lpstr>Tahoma</vt:lpstr>
      <vt:lpstr>Times New Roman</vt:lpstr>
      <vt:lpstr>Wingdings</vt:lpstr>
      <vt:lpstr>Wingdings 2</vt:lpstr>
      <vt:lpstr>Office Theme</vt:lpstr>
      <vt:lpstr>TITLE IX  TRAINING</vt:lpstr>
      <vt:lpstr>WHAT IS  TITLE IX?</vt:lpstr>
      <vt:lpstr>PowerPoint Presentation</vt:lpstr>
      <vt:lpstr>ENFORCING TITLE IX</vt:lpstr>
      <vt:lpstr>WHAT ARE THE DISTRICT’S   RESPONSIBILITIES?</vt:lpstr>
      <vt:lpstr>OVERVIEW OF THE TITLE IX  GRIEVANCE PROCESS</vt:lpstr>
      <vt:lpstr>DEFINITION OF  PARTIES:</vt:lpstr>
      <vt:lpstr>OVERVIEW OF THE TITLE IX GRIEVANCE  PROCESS</vt:lpstr>
      <vt:lpstr>OVERVIEW OF THE TITLE IX GRIEVANCE  PROCESS</vt:lpstr>
      <vt:lpstr>OVERVIEW OF THE TITLE IX GRIEVANCE  PROCESS</vt:lpstr>
      <vt:lpstr>OVERVIEW OF THE TITLE IX GRIEVANCE  PROCESS</vt:lpstr>
      <vt:lpstr>WHEN MUST THE DISTRICT  RESPOND TO TITLE IX SEXUAL  HARASSMENT ?</vt:lpstr>
      <vt:lpstr>WHAT IS THE DISTRICT’S  EDUCATION PROGRAM OR  ACTIVITY?</vt:lpstr>
      <vt:lpstr>THE EDUCATION PROGRAM OF THE  DISTRICT INCLUDES:</vt:lpstr>
      <vt:lpstr>REPORTS OF SEX-BASED   HARASSMENT</vt:lpstr>
      <vt:lpstr>WHAT IS REASONABLE KNOWLEDGE OF CONDUCT THAT CONSITUTES SEX BASED HARASSMENT?</vt:lpstr>
      <vt:lpstr>Knowledge of conduct that reasonably constitutes sex discrimination or  allegations of sexual  discrimination to:</vt:lpstr>
      <vt:lpstr>EXAMPLES OF REASONABLE  KNOWLEDGE:</vt:lpstr>
      <vt:lpstr>WHATCONSTITUTES  TITLE IX SEX-BASED  HARASSMENT?</vt:lpstr>
      <vt:lpstr>WHAT IS SEX-BASED HARASSMENT:</vt:lpstr>
      <vt:lpstr>TWO FORMS OF SEX-BASED HARASSMENT UNDER TITLE IX</vt:lpstr>
      <vt:lpstr>WHAT IS SEXUAL HARASSMENT?</vt:lpstr>
      <vt:lpstr>TYPES OF SEXUAL HARASSMENT:</vt:lpstr>
      <vt:lpstr>WHAT IS SEXUAL VIOLENCE</vt:lpstr>
      <vt:lpstr>SEXUAL VIOLENCE EXAMPLES</vt:lpstr>
      <vt:lpstr>QUID PRO QUO SEXUAL  HARASSMENT</vt:lpstr>
      <vt:lpstr>WHAT IS GENDER-BASED HARASSMENT?</vt:lpstr>
      <vt:lpstr>EXAMPLES OF GENDER-BASED HARASSMENT:</vt:lpstr>
      <vt:lpstr>WHAT IS GENDER DISCRIMINATION ?</vt:lpstr>
      <vt:lpstr>EXAMPLES OF GENDER DISCRIMINATION :</vt:lpstr>
      <vt:lpstr>TYPES OF SEX-BASED HARASSMENT:</vt:lpstr>
      <vt:lpstr>HOSTILE ENVIRONMENT  SEX-BASED HARASSMENT</vt:lpstr>
      <vt:lpstr>HOSTILE ENVIRONMENT  SEX BASED HARASSMENT</vt:lpstr>
      <vt:lpstr>HOSTILE ENVIRONMENT  EXAMPLES</vt:lpstr>
      <vt:lpstr>HOSTILE ENVIRONMENT  SEX BASED  HARASSMENT (cont.)</vt:lpstr>
      <vt:lpstr>REASONABLE PERSON STANDARD  FOR “OBJECTIVELY OFFENSIVE”</vt:lpstr>
      <vt:lpstr>SEVERITY STANDARD</vt:lpstr>
      <vt:lpstr>PERVASIVE STANDARD</vt:lpstr>
      <vt:lpstr>WHAT IS UNWELCOME?</vt:lpstr>
      <vt:lpstr>HYPOTHETICALS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CONFIDENTIALITY</vt:lpstr>
      <vt:lpstr>RETALIATION PROHIBITED</vt:lpstr>
      <vt:lpstr>RETALIATION PROHIBITED</vt:lpstr>
      <vt:lpstr>RETALIATION EXAMPLES</vt:lpstr>
      <vt:lpstr>WHAT IS DELIBERATE  INDIFFERENCE?</vt:lpstr>
      <vt:lpstr>WHAT IS DELIBERATE  INDIFFERENCE?</vt:lpstr>
      <vt:lpstr>WHAT IS DELIBERATE  INDIFFERENCE? (cont.)</vt:lpstr>
      <vt:lpstr>Reasonable Response Required by  Regulations:</vt:lpstr>
      <vt:lpstr>TITLE IX TRAINING</vt:lpstr>
      <vt:lpstr> SUPPORTIVE MEASURES:</vt:lpstr>
      <vt:lpstr> SUPPORTIVE MEASURES: (CONT.)</vt:lpstr>
      <vt:lpstr> SUPPORTIVE MEASURES: (CONT.)</vt:lpstr>
      <vt:lpstr>WHAT IS AN “UNREASONABLY  BURDENSOME” SUPPORTIVE MEASURE?</vt:lpstr>
      <vt:lpstr>EXAMPLES OF SUPPORTIVE MEASURES:</vt:lpstr>
      <vt:lpstr>EXAMPLES OF SUPPORTIVE  MEASURES IN PREAMBLE:</vt:lpstr>
      <vt:lpstr>PowerPoint Presentation</vt:lpstr>
      <vt:lpstr>EMERGENCY REMOVAL OF STUDENT  AS A SUPPORTIVE MEASURE:</vt:lpstr>
      <vt:lpstr>ADMINISTRATIVE LEAVE OF EMPLOYEE  AS A SUPPORTIVE MEASURE:</vt:lpstr>
      <vt:lpstr>TITLE IX TRAINING PART III: IMPARTIALITY</vt:lpstr>
      <vt:lpstr> WHO HAS TO BE IMPARTIAL?</vt:lpstr>
      <vt:lpstr>IMPARTIALITY BASICS</vt:lpstr>
      <vt:lpstr>PREJUDGMENT OF THE FACTS  AT ISSUE</vt:lpstr>
      <vt:lpstr>PREJUDGMENT EXAMPLES</vt:lpstr>
      <vt:lpstr>PREJUDGMENT HYPOTHETICAL</vt:lpstr>
      <vt:lpstr>AVOIDING PREJUDGMENT</vt:lpstr>
      <vt:lpstr>CONFLICTS OF INTEREST</vt:lpstr>
      <vt:lpstr>TYPES OF CONFLICT OF INTEREST</vt:lpstr>
      <vt:lpstr>CONFLICTS OF INTEREST EXAMPLES</vt:lpstr>
      <vt:lpstr>RECUSAL BASED ON A  CONFLICT  OF INTEREST</vt:lpstr>
      <vt:lpstr>BIAS</vt:lpstr>
      <vt:lpstr>CHECKING AGAINST BIAS</vt:lpstr>
      <vt:lpstr>BIAS EXAMPLES</vt:lpstr>
      <vt:lpstr>IMPARTIALITY </vt:lpstr>
      <vt:lpstr>TITLE IX TRAINING  PART IV:  INFORMAL RESOLUTION  JUNE, 2024   PRESENTED BY:  PETRARCA,gleason, boyle &amp; izzo, LLC  WWW.petrarcagleason.COM </vt:lpstr>
      <vt:lpstr>INFORMAL RESOLUTION</vt:lpstr>
      <vt:lpstr>INFORMAL RESOLUTION (cont.)</vt:lpstr>
      <vt:lpstr>INFORMAL RESOLUTION (cont.)</vt:lpstr>
      <vt:lpstr>NOTICE REGARDING INFORMAL  RESOLUTION</vt:lpstr>
      <vt:lpstr>WHO CAN FACILITATEAN  INFORMAL RESOLUTION?</vt:lpstr>
      <vt:lpstr>WHO CAN FACILITATE AN  INFORMAL RESOLUTION? (cont.)</vt:lpstr>
      <vt:lpstr>PowerPoint Presentation</vt:lpstr>
      <vt:lpstr>TITLE IX TRAINING</vt:lpstr>
      <vt:lpstr>DISTRICT IDENTIFICATION OF  TITLE IX COORDINATOR</vt:lpstr>
      <vt:lpstr>REQUIRED NOTIFICATIONS</vt:lpstr>
      <vt:lpstr>REQUIREMENTS FOR THE TITLE IX COORDINATOR</vt:lpstr>
      <vt:lpstr>OVERVIEW OF COORDINATOR  ROLES AND RESPONSIBILITIES</vt:lpstr>
      <vt:lpstr>OVERVIEW OF COORDINATOR  ROLES AND RESPONSIBILITIES (CONT.)</vt:lpstr>
      <vt:lpstr>PowerPoint Presentation</vt:lpstr>
      <vt:lpstr>GENERAL RESPONSE TO A REPORT OF  SEX-BASED HARASSMENT</vt:lpstr>
      <vt:lpstr>MEETING WITH COMPLAINANT</vt:lpstr>
      <vt:lpstr>MEETING WITH COMPLAINANT (CONT.)</vt:lpstr>
      <vt:lpstr>MEETING WITH COMPLAINANT (CONT.)</vt:lpstr>
      <vt:lpstr>IMPLEMENTATION OF  SUPPORTIVE MEASURES</vt:lpstr>
      <vt:lpstr>SHOULD THE FORMAL COMPLAINT  BE DISMISSED?</vt:lpstr>
      <vt:lpstr>MANDATORY DISMISSAL OF COMPLAINT</vt:lpstr>
      <vt:lpstr>PERMISSIVE DISMISSAL  OF THE COMPLAINT</vt:lpstr>
      <vt:lpstr>PowerPoint Presentation</vt:lpstr>
      <vt:lpstr>Dismissal means dismissal from the Title IX process.  However, the District should still enforce its Code of  Conduct and policies and may offer supportive measures.</vt:lpstr>
      <vt:lpstr>CONSOLIDATION OF FORMAL  COMPLAINTS</vt:lpstr>
      <vt:lpstr>TITLE IX COORDINATOR SHOULD CONSIDER  EMERGENCY REMOVAL OF STUDENT OR  ADMINISTRATIVE LEAVE OF EMPLOYEE</vt:lpstr>
      <vt:lpstr>EMERGENCY REMOVAL OF STUDENT AS A  SUPPORTIVE MEASURE</vt:lpstr>
      <vt:lpstr>ADMINISTRATIVE LEAVE OF EMPLOYEE AS A  SUPPORTIVE MEASURE</vt:lpstr>
      <vt:lpstr>COORDINATOR ROLE IN  INSPECTION/REVIEW OF EVIDENCE</vt:lpstr>
      <vt:lpstr>COORDINATOR ROLE IN INVESTIGATION</vt:lpstr>
      <vt:lpstr>PowerPoint Presentation</vt:lpstr>
      <vt:lpstr>ROLE OF COORDINATOR TO DEVELOP  RECORD KEEPING PROTOCOLS</vt:lpstr>
      <vt:lpstr>RECORDS TO BE  MAINTAINED</vt:lpstr>
      <vt:lpstr>RECORDS TO BE  MAINTAINED</vt:lpstr>
      <vt:lpstr>RECORDS TO BE MAINTAINED WITH  REGARD TO FORMAL COMPLAINT</vt:lpstr>
      <vt:lpstr>PowerPoint Presentation</vt:lpstr>
      <vt:lpstr>NOTICE</vt:lpstr>
      <vt:lpstr>Notice Requirements</vt:lpstr>
      <vt:lpstr>MODIFYING INVESTIGATIONS</vt:lpstr>
      <vt:lpstr>Modifying Investigations</vt:lpstr>
      <vt:lpstr>INVESTIGATION BASICS</vt:lpstr>
      <vt:lpstr>PowerPoint Presentation</vt:lpstr>
      <vt:lpstr>What happens in an investigation?</vt:lpstr>
      <vt:lpstr>INVESTIGATION  REQUIREMENTS</vt:lpstr>
      <vt:lpstr>Burden of Gathering Evidence</vt:lpstr>
      <vt:lpstr>The Parties’ Role in the Investigation</vt:lpstr>
      <vt:lpstr>The Parties’ Role in the Investigation  (Cont.)</vt:lpstr>
      <vt:lpstr>Requiring an Individual’s Participation</vt:lpstr>
      <vt:lpstr>TIPS FOR CONDUCTING  AN INVESTIGATION</vt:lpstr>
      <vt:lpstr>Types of Evidence – Examples</vt:lpstr>
      <vt:lpstr>Planning an Investigation</vt:lpstr>
      <vt:lpstr>Preparing and Conducting Interviews –  Helpful Tips</vt:lpstr>
      <vt:lpstr>Preparing and Conducting Interviews –  Helpful Tips (cont.)</vt:lpstr>
      <vt:lpstr>Parties’ Review of Evidence</vt:lpstr>
      <vt:lpstr>THE INVESTIGATIVE REPORT</vt:lpstr>
      <vt:lpstr>Creating an Investigative Report</vt:lpstr>
      <vt:lpstr>EVIDENTIARY ISSUES DURING  AN INVESTIGATION</vt:lpstr>
      <vt:lpstr>What is “Relevant” Evidence</vt:lpstr>
      <vt:lpstr>     Summary: Investigation </vt:lpstr>
      <vt:lpstr>TITLE IX TRAINING</vt:lpstr>
      <vt:lpstr>The Decision-Maker</vt:lpstr>
      <vt:lpstr>Burden of Proof</vt:lpstr>
      <vt:lpstr>Burden of Proof – Preponderance of the  Evidence Standard</vt:lpstr>
      <vt:lpstr>Burden of Proof – Clear and Convincing  Evidence Standard</vt:lpstr>
      <vt:lpstr>WRITTEN DETERMINATION  OF RESPONSIBILITY</vt:lpstr>
      <vt:lpstr>Written Determination of Responsibility</vt:lpstr>
      <vt:lpstr>Written Determination of Responsibility  (Cont.)</vt:lpstr>
      <vt:lpstr>PowerPoint Presentation</vt:lpstr>
      <vt:lpstr>PowerPoint Presentation</vt:lpstr>
      <vt:lpstr>THE APPEAL</vt:lpstr>
      <vt:lpstr>Bases for Appeal</vt:lpstr>
      <vt:lpstr>The Appeal Decision-Maker</vt:lpstr>
      <vt:lpstr>Appeal Procedure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 TRAINING</dc:title>
  <dc:creator>Renee Smith</dc:creator>
  <cp:lastModifiedBy>Mary Rocco</cp:lastModifiedBy>
  <cp:revision>44</cp:revision>
  <cp:lastPrinted>2020-11-15T22:25:04Z</cp:lastPrinted>
  <dcterms:created xsi:type="dcterms:W3CDTF">2020-10-12T18:15:10Z</dcterms:created>
  <dcterms:modified xsi:type="dcterms:W3CDTF">2024-09-20T20:27:19Z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2020-10-12T00:00:00Z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2020-10-12T00:00:00Z</vt:filetime>
  </property>
</Properties>
</file>